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3" r:id="rId12"/>
    <p:sldId id="267" r:id="rId13"/>
    <p:sldId id="268" r:id="rId14"/>
    <p:sldId id="269" r:id="rId15"/>
    <p:sldId id="270" r:id="rId16"/>
    <p:sldId id="274" r:id="rId17"/>
    <p:sldId id="271" r:id="rId18"/>
    <p:sldId id="272" r:id="rId19"/>
    <p:sldId id="273"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1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576E2-C22F-428F-9691-223ABB2191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562E96-4584-4EF9-9A53-E54313DF7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04AF6F-9FBD-4B24-8229-B00CEFE660A5}"/>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5" name="Footer Placeholder 4">
            <a:extLst>
              <a:ext uri="{FF2B5EF4-FFF2-40B4-BE49-F238E27FC236}">
                <a16:creationId xmlns:a16="http://schemas.microsoft.com/office/drawing/2014/main" id="{3DC8F74B-1924-41E3-B8B2-8B76F162E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1D7490-66F9-465E-AF40-77786ABF2371}"/>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951363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D775-9A67-4D35-A12A-3D868ADABE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EB6124-520C-42D2-A711-9ADCF0420D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ED81D-9615-44C9-956D-B27CA1F734B3}"/>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5" name="Footer Placeholder 4">
            <a:extLst>
              <a:ext uri="{FF2B5EF4-FFF2-40B4-BE49-F238E27FC236}">
                <a16:creationId xmlns:a16="http://schemas.microsoft.com/office/drawing/2014/main" id="{FF718688-E62F-4398-A6DB-A6ABC97E9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D9CA37-EE05-4336-A870-5298E12E2502}"/>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2234930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2D76E8-FD58-43FE-A1F0-40D5E71566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D9CFB7-B1D5-4A3A-BDF1-69E4ED95E8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B0597F-97F8-40CA-8E86-CB202CEBE622}"/>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5" name="Footer Placeholder 4">
            <a:extLst>
              <a:ext uri="{FF2B5EF4-FFF2-40B4-BE49-F238E27FC236}">
                <a16:creationId xmlns:a16="http://schemas.microsoft.com/office/drawing/2014/main" id="{35BC10B7-DF60-4CC2-AC72-F319B0308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A726A-A9A0-4C4A-BB53-F021981FEE31}"/>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91406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1DA1-D3D8-467C-8D86-B8241B8B3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9C5A3-3660-49DB-BB38-71F89B798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431DE-F3F7-4D62-BF74-1B601F7761AE}"/>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5" name="Footer Placeholder 4">
            <a:extLst>
              <a:ext uri="{FF2B5EF4-FFF2-40B4-BE49-F238E27FC236}">
                <a16:creationId xmlns:a16="http://schemas.microsoft.com/office/drawing/2014/main" id="{F75BE554-618B-450D-BF68-67FBA700C9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F365FA-CC2B-4F5E-9CAA-4BFDD7113DAC}"/>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4167890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6BE9E-C54E-46CA-B15B-B0792EFDD8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95296-CFB9-461E-A310-6C0B6CE1D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EE3E3F-AC6E-42F9-AFE1-AB220BD0B16C}"/>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5" name="Footer Placeholder 4">
            <a:extLst>
              <a:ext uri="{FF2B5EF4-FFF2-40B4-BE49-F238E27FC236}">
                <a16:creationId xmlns:a16="http://schemas.microsoft.com/office/drawing/2014/main" id="{62A25859-C45A-457B-B034-44BDBBB7FC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25D75-1CB9-428D-B4B9-D5AD37AEFBF5}"/>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1153756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FBAA3-E0A3-471B-9D6E-DA73DC10F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A5AB9-D7AF-4200-A59D-4710E0C2AF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F574D1-5A68-42B3-BB16-4C8604EF1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5AF495-E76D-4FA8-9E40-C08B927089D2}"/>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6" name="Footer Placeholder 5">
            <a:extLst>
              <a:ext uri="{FF2B5EF4-FFF2-40B4-BE49-F238E27FC236}">
                <a16:creationId xmlns:a16="http://schemas.microsoft.com/office/drawing/2014/main" id="{ECBE8414-FCF4-4098-ABDD-58749928F8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CC7B39-2EA8-4FAD-ACB5-665926796AEE}"/>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11684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E9BA2-5A81-444D-A482-B5C0F44EE6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775F1B-1550-47E5-9868-C2613CE10B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27A81A-8D1D-43DB-BC2C-0202225D9E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B19619-2B07-40EB-90F1-F0F77AE528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B9A446-E24E-41BA-8C14-F8707FBF80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6AF9EC-248C-491B-9D53-C977FDB4CC51}"/>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8" name="Footer Placeholder 7">
            <a:extLst>
              <a:ext uri="{FF2B5EF4-FFF2-40B4-BE49-F238E27FC236}">
                <a16:creationId xmlns:a16="http://schemas.microsoft.com/office/drawing/2014/main" id="{22CABF7C-E750-4913-86CF-0C009B5DD0F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AAE6BA-71E3-41EE-AD5B-137B124D85C7}"/>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38858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1BA1-F1C8-4704-B351-76EEC78C8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6BF6CB-82D3-4CDD-BD2F-FB0E14C5EA6A}"/>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4" name="Footer Placeholder 3">
            <a:extLst>
              <a:ext uri="{FF2B5EF4-FFF2-40B4-BE49-F238E27FC236}">
                <a16:creationId xmlns:a16="http://schemas.microsoft.com/office/drawing/2014/main" id="{1D4DF739-C8E2-4E96-9509-D21E94B366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9F0EC-CA4D-4AFE-BF9D-D8DA4A433628}"/>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153868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7C2C8B-BD0F-4456-A0D9-3C2CB18777F8}"/>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3" name="Footer Placeholder 2">
            <a:extLst>
              <a:ext uri="{FF2B5EF4-FFF2-40B4-BE49-F238E27FC236}">
                <a16:creationId xmlns:a16="http://schemas.microsoft.com/office/drawing/2014/main" id="{220AD114-78A7-42AE-BE69-C4B4E394B2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39753D5-2BDB-4E51-B027-993F3B06BBFC}"/>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3889261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D158D-7130-46C6-AFC4-0C172D15E2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23671B-8769-46AE-B350-1C453F556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D3B9D5-BC0C-4515-AD57-7D6ECF3020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29D44E-097F-4A45-944B-5CD3F00E8737}"/>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6" name="Footer Placeholder 5">
            <a:extLst>
              <a:ext uri="{FF2B5EF4-FFF2-40B4-BE49-F238E27FC236}">
                <a16:creationId xmlns:a16="http://schemas.microsoft.com/office/drawing/2014/main" id="{E1B79DC8-3A6E-4286-821A-03F43654CC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B5A881-039F-4269-A174-371F9680ED30}"/>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155791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F3E1-F044-453E-8AD3-037A5CAA16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BE0BA9-D8F7-44B5-B675-528B19F90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DFA90D-247C-4B7E-A33B-C3D3C28F28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BCFBD1-F809-4021-A7E7-141DD1A1FAD2}"/>
              </a:ext>
            </a:extLst>
          </p:cNvPr>
          <p:cNvSpPr>
            <a:spLocks noGrp="1"/>
          </p:cNvSpPr>
          <p:nvPr>
            <p:ph type="dt" sz="half" idx="10"/>
          </p:nvPr>
        </p:nvSpPr>
        <p:spPr/>
        <p:txBody>
          <a:bodyPr/>
          <a:lstStyle/>
          <a:p>
            <a:fld id="{C91C673C-4198-4B5F-B010-15BEBE6F3352}" type="datetimeFigureOut">
              <a:rPr lang="en-US" smtClean="0"/>
              <a:t>4/10/2023</a:t>
            </a:fld>
            <a:endParaRPr lang="en-US"/>
          </a:p>
        </p:txBody>
      </p:sp>
      <p:sp>
        <p:nvSpPr>
          <p:cNvPr id="6" name="Footer Placeholder 5">
            <a:extLst>
              <a:ext uri="{FF2B5EF4-FFF2-40B4-BE49-F238E27FC236}">
                <a16:creationId xmlns:a16="http://schemas.microsoft.com/office/drawing/2014/main" id="{75578E4C-9B61-4A53-922B-A4B2A1FFED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1F20B5-7431-461B-AB0D-F6D7B40C3EE1}"/>
              </a:ext>
            </a:extLst>
          </p:cNvPr>
          <p:cNvSpPr>
            <a:spLocks noGrp="1"/>
          </p:cNvSpPr>
          <p:nvPr>
            <p:ph type="sldNum" sz="quarter" idx="12"/>
          </p:nvPr>
        </p:nvSpPr>
        <p:spPr/>
        <p:txBody>
          <a:bodyPr/>
          <a:lstStyle/>
          <a:p>
            <a:fld id="{1DE2FDF2-F8D5-4C2B-B2C8-F809D13D569B}" type="slidenum">
              <a:rPr lang="en-US" smtClean="0"/>
              <a:t>‹#›</a:t>
            </a:fld>
            <a:endParaRPr lang="en-US"/>
          </a:p>
        </p:txBody>
      </p:sp>
    </p:spTree>
    <p:extLst>
      <p:ext uri="{BB962C8B-B14F-4D97-AF65-F5344CB8AC3E}">
        <p14:creationId xmlns:p14="http://schemas.microsoft.com/office/powerpoint/2010/main" val="216485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6D96C5-873A-4950-872B-C9C0ADE33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CB0FF6-8EEE-49AC-996E-6F1F77E2C0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27D34-2FAB-4DB0-90D7-017309FA66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1C673C-4198-4B5F-B010-15BEBE6F3352}" type="datetimeFigureOut">
              <a:rPr lang="en-US" smtClean="0"/>
              <a:t>4/10/2023</a:t>
            </a:fld>
            <a:endParaRPr lang="en-US"/>
          </a:p>
        </p:txBody>
      </p:sp>
      <p:sp>
        <p:nvSpPr>
          <p:cNvPr id="5" name="Footer Placeholder 4">
            <a:extLst>
              <a:ext uri="{FF2B5EF4-FFF2-40B4-BE49-F238E27FC236}">
                <a16:creationId xmlns:a16="http://schemas.microsoft.com/office/drawing/2014/main" id="{2848DDC7-4ADD-47F7-9B87-BD505D2BF2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3E9292-4524-4F4F-B272-6AE432BE4A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2FDF2-F8D5-4C2B-B2C8-F809D13D569B}" type="slidenum">
              <a:rPr lang="en-US" smtClean="0"/>
              <a:t>‹#›</a:t>
            </a:fld>
            <a:endParaRPr lang="en-US"/>
          </a:p>
        </p:txBody>
      </p:sp>
    </p:spTree>
    <p:extLst>
      <p:ext uri="{BB962C8B-B14F-4D97-AF65-F5344CB8AC3E}">
        <p14:creationId xmlns:p14="http://schemas.microsoft.com/office/powerpoint/2010/main" val="385012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tina_metzger@bshsi.org"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register.openathens.net/bshsi.org/register" TargetMode="External"/><Relationship Id="rId5" Type="http://schemas.openxmlformats.org/officeDocument/2006/relationships/hyperlink" Target="https://login.openathens.net/auth" TargetMode="External"/><Relationship Id="rId4" Type="http://schemas.openxmlformats.org/officeDocument/2006/relationships/hyperlink" Target="https://bshsi.ovidds.com/"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bsmcon.edu/sites/default/files/assets/files/library/How%20To%20Obtain%20Full%20Text%20in%20Ovid%20Discovery%20and%20PubMed.docx"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library@bsmcon.edu" TargetMode="External"/><Relationship Id="rId2" Type="http://schemas.openxmlformats.org/officeDocument/2006/relationships/hyperlink" Target="mailto:tina_metzger@bshsi.org"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jpg"/><Relationship Id="rId4" Type="http://schemas.openxmlformats.org/officeDocument/2006/relationships/hyperlink" Target="https://www.bsmcon.edu/librar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lib.ncsu.edu/videos/one-perfect-source"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nyurl.com/2h3y7xzv"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4BB1BA00-B929-4C7C-A382-4F3B2F33FE53}"/>
              </a:ext>
            </a:extLst>
          </p:cNvPr>
          <p:cNvSpPr>
            <a:spLocks noGrp="1"/>
          </p:cNvSpPr>
          <p:nvPr>
            <p:ph type="ctrTitle"/>
          </p:nvPr>
        </p:nvSpPr>
        <p:spPr>
          <a:xfrm>
            <a:off x="3215729" y="1764407"/>
            <a:ext cx="5760846" cy="2310312"/>
          </a:xfrm>
        </p:spPr>
        <p:txBody>
          <a:bodyPr>
            <a:normAutofit/>
          </a:bodyPr>
          <a:lstStyle/>
          <a:p>
            <a:r>
              <a:rPr lang="en-US" sz="5200" b="1" dirty="0">
                <a:solidFill>
                  <a:schemeClr val="tx2"/>
                </a:solidFill>
              </a:rPr>
              <a:t>Conducting Research in the</a:t>
            </a:r>
            <a:br>
              <a:rPr lang="en-US" sz="5200" b="1" dirty="0">
                <a:solidFill>
                  <a:schemeClr val="tx2"/>
                </a:solidFill>
              </a:rPr>
            </a:br>
            <a:r>
              <a:rPr lang="en-US" sz="5200" b="1" dirty="0">
                <a:solidFill>
                  <a:schemeClr val="tx2"/>
                </a:solidFill>
              </a:rPr>
              <a:t> College Library</a:t>
            </a:r>
          </a:p>
        </p:txBody>
      </p:sp>
      <p:pic>
        <p:nvPicPr>
          <p:cNvPr id="22" name="Picture 21" descr="A picture containing text, sign&#10;&#10;Description automatically generated">
            <a:extLst>
              <a:ext uri="{FF2B5EF4-FFF2-40B4-BE49-F238E27FC236}">
                <a16:creationId xmlns:a16="http://schemas.microsoft.com/office/drawing/2014/main" id="{B31B92A5-023A-425E-B4AE-C426F563D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2948064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4" name="Picture 23" descr="A picture containing text, sign&#10;&#10;Description automatically generated">
            <a:extLst>
              <a:ext uri="{FF2B5EF4-FFF2-40B4-BE49-F238E27FC236}">
                <a16:creationId xmlns:a16="http://schemas.microsoft.com/office/drawing/2014/main" id="{250E36C6-B4A9-4DE9-9900-1EE5C36DFA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graphicFrame>
        <p:nvGraphicFramePr>
          <p:cNvPr id="4" name="Table 3">
            <a:extLst>
              <a:ext uri="{FF2B5EF4-FFF2-40B4-BE49-F238E27FC236}">
                <a16:creationId xmlns:a16="http://schemas.microsoft.com/office/drawing/2014/main" id="{08D5F073-2076-41B9-9FC8-607B578020C8}"/>
              </a:ext>
            </a:extLst>
          </p:cNvPr>
          <p:cNvGraphicFramePr>
            <a:graphicFrameLocks noGrp="1"/>
          </p:cNvGraphicFramePr>
          <p:nvPr>
            <p:extLst>
              <p:ext uri="{D42A27DB-BD31-4B8C-83A1-F6EECF244321}">
                <p14:modId xmlns:p14="http://schemas.microsoft.com/office/powerpoint/2010/main" val="383269703"/>
              </p:ext>
            </p:extLst>
          </p:nvPr>
        </p:nvGraphicFramePr>
        <p:xfrm>
          <a:off x="1866930" y="1298721"/>
          <a:ext cx="8223250" cy="3429000"/>
        </p:xfrm>
        <a:graphic>
          <a:graphicData uri="http://schemas.openxmlformats.org/drawingml/2006/table">
            <a:tbl>
              <a:tblPr firstRow="1" firstCol="1" bandRow="1">
                <a:tableStyleId>{5C22544A-7EE6-4342-B048-85BDC9FD1C3A}</a:tableStyleId>
              </a:tblPr>
              <a:tblGrid>
                <a:gridCol w="4111625">
                  <a:extLst>
                    <a:ext uri="{9D8B030D-6E8A-4147-A177-3AD203B41FA5}">
                      <a16:colId xmlns:a16="http://schemas.microsoft.com/office/drawing/2014/main" val="525535548"/>
                    </a:ext>
                  </a:extLst>
                </a:gridCol>
                <a:gridCol w="4111625">
                  <a:extLst>
                    <a:ext uri="{9D8B030D-6E8A-4147-A177-3AD203B41FA5}">
                      <a16:colId xmlns:a16="http://schemas.microsoft.com/office/drawing/2014/main" val="1106470522"/>
                    </a:ext>
                  </a:extLst>
                </a:gridCol>
              </a:tblGrid>
              <a:tr h="0">
                <a:tc>
                  <a:txBody>
                    <a:bodyPr/>
                    <a:lstStyle/>
                    <a:p>
                      <a:pPr marL="0" marR="0">
                        <a:lnSpc>
                          <a:spcPct val="107000"/>
                        </a:lnSpc>
                        <a:spcBef>
                          <a:spcPts val="0"/>
                        </a:spcBef>
                        <a:spcAft>
                          <a:spcPts val="0"/>
                        </a:spcAft>
                      </a:pPr>
                      <a:r>
                        <a:rPr lang="en-US" sz="1100">
                          <a:effectLst/>
                        </a:rPr>
                        <a:t>Quantitative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Qualitative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268211"/>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9668354"/>
                  </a:ext>
                </a:extLst>
              </a:tr>
              <a:tr h="0">
                <a:tc>
                  <a:txBody>
                    <a:bodyPr/>
                    <a:lstStyle/>
                    <a:p>
                      <a:pPr marL="0" marR="0">
                        <a:lnSpc>
                          <a:spcPct val="107000"/>
                        </a:lnSpc>
                        <a:spcBef>
                          <a:spcPts val="0"/>
                        </a:spcBef>
                        <a:spcAft>
                          <a:spcPts val="0"/>
                        </a:spcAft>
                      </a:pPr>
                      <a:r>
                        <a:rPr lang="en-US" sz="1100" dirty="0">
                          <a:effectLst/>
                        </a:rPr>
                        <a:t>Descriptive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Phenomenological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90089068"/>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6704225"/>
                  </a:ext>
                </a:extLst>
              </a:tr>
              <a:tr h="0">
                <a:tc>
                  <a:txBody>
                    <a:bodyPr/>
                    <a:lstStyle/>
                    <a:p>
                      <a:pPr marL="0" marR="0">
                        <a:lnSpc>
                          <a:spcPct val="107000"/>
                        </a:lnSpc>
                        <a:spcBef>
                          <a:spcPts val="0"/>
                        </a:spcBef>
                        <a:spcAft>
                          <a:spcPts val="0"/>
                        </a:spcAft>
                      </a:pPr>
                      <a:r>
                        <a:rPr lang="en-US" sz="1100">
                          <a:effectLst/>
                        </a:rPr>
                        <a:t>Correlational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Grounded theory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73922629"/>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3973611"/>
                  </a:ext>
                </a:extLst>
              </a:tr>
              <a:tr h="0">
                <a:tc>
                  <a:txBody>
                    <a:bodyPr/>
                    <a:lstStyle/>
                    <a:p>
                      <a:pPr marL="0" marR="0">
                        <a:lnSpc>
                          <a:spcPct val="107000"/>
                        </a:lnSpc>
                        <a:spcBef>
                          <a:spcPts val="0"/>
                        </a:spcBef>
                        <a:spcAft>
                          <a:spcPts val="0"/>
                        </a:spcAft>
                      </a:pPr>
                      <a:r>
                        <a:rPr lang="en-US" sz="1100">
                          <a:effectLst/>
                        </a:rPr>
                        <a:t>Quasi-experimental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Ethnographic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8289012"/>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102427"/>
                  </a:ext>
                </a:extLst>
              </a:tr>
              <a:tr h="0">
                <a:tc>
                  <a:txBody>
                    <a:bodyPr/>
                    <a:lstStyle/>
                    <a:p>
                      <a:pPr marL="0" marR="0">
                        <a:lnSpc>
                          <a:spcPct val="107000"/>
                        </a:lnSpc>
                        <a:spcBef>
                          <a:spcPts val="0"/>
                        </a:spcBef>
                        <a:spcAft>
                          <a:spcPts val="0"/>
                        </a:spcAft>
                      </a:pPr>
                      <a:r>
                        <a:rPr lang="en-US" sz="1100">
                          <a:effectLst/>
                        </a:rPr>
                        <a:t>Experimental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Exploratory-descriptive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925280"/>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8692256"/>
                  </a:ext>
                </a:extLst>
              </a:tr>
              <a:tr h="0">
                <a:tc>
                  <a:txBody>
                    <a:bodyPr/>
                    <a:lstStyle/>
                    <a:p>
                      <a:pPr marL="0" marR="0">
                        <a:lnSpc>
                          <a:spcPct val="107000"/>
                        </a:lnSpc>
                        <a:spcBef>
                          <a:spcPts val="0"/>
                        </a:spcBef>
                        <a:spcAft>
                          <a:spcPts val="0"/>
                        </a:spcAft>
                      </a:pPr>
                      <a:r>
                        <a:rPr lang="en-US" sz="1100">
                          <a:effectLst/>
                        </a:rPr>
                        <a:t>Randomized Controlled Trial (RCT)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Historical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3083833"/>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0132362"/>
                  </a:ext>
                </a:extLst>
              </a:tr>
              <a:tr h="0">
                <a:tc>
                  <a:txBody>
                    <a:bodyPr/>
                    <a:lstStyle/>
                    <a:p>
                      <a:pPr marL="0" marR="0">
                        <a:lnSpc>
                          <a:spcPct val="107000"/>
                        </a:lnSpc>
                        <a:spcBef>
                          <a:spcPts val="0"/>
                        </a:spcBef>
                        <a:spcAft>
                          <a:spcPts val="0"/>
                        </a:spcAft>
                      </a:pPr>
                      <a:r>
                        <a:rPr lang="en-US" sz="1100">
                          <a:effectLst/>
                        </a:rPr>
                        <a:t>Case-Control Studies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Interviews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8818636"/>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582966"/>
                  </a:ext>
                </a:extLst>
              </a:tr>
              <a:tr h="0">
                <a:tc>
                  <a:txBody>
                    <a:bodyPr/>
                    <a:lstStyle/>
                    <a:p>
                      <a:pPr marL="0" marR="0">
                        <a:lnSpc>
                          <a:spcPct val="107000"/>
                        </a:lnSpc>
                        <a:spcBef>
                          <a:spcPts val="0"/>
                        </a:spcBef>
                        <a:spcAft>
                          <a:spcPts val="0"/>
                        </a:spcAft>
                      </a:pPr>
                      <a:r>
                        <a:rPr lang="en-US" sz="1100">
                          <a:effectLst/>
                        </a:rPr>
                        <a:t>Cohort Studies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Focus groups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5545036"/>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7032215"/>
                  </a:ext>
                </a:extLst>
              </a:tr>
              <a:tr h="0">
                <a:tc>
                  <a:txBody>
                    <a:bodyPr/>
                    <a:lstStyle/>
                    <a:p>
                      <a:pPr marL="0" marR="0">
                        <a:lnSpc>
                          <a:spcPct val="107000"/>
                        </a:lnSpc>
                        <a:spcBef>
                          <a:spcPts val="0"/>
                        </a:spcBef>
                        <a:spcAft>
                          <a:spcPts val="0"/>
                        </a:spcAft>
                      </a:pPr>
                      <a:r>
                        <a:rPr lang="en-US" sz="1100">
                          <a:effectLst/>
                        </a:rPr>
                        <a:t>Correlational Descriptive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Lived experience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4993986"/>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9161594"/>
                  </a:ext>
                </a:extLst>
              </a:tr>
              <a:tr h="0">
                <a:tc>
                  <a:txBody>
                    <a:bodyPr/>
                    <a:lstStyle/>
                    <a:p>
                      <a:pPr marL="0" marR="0">
                        <a:lnSpc>
                          <a:spcPct val="107000"/>
                        </a:lnSpc>
                        <a:spcBef>
                          <a:spcPts val="0"/>
                        </a:spcBef>
                        <a:spcAft>
                          <a:spcPts val="0"/>
                        </a:spcAft>
                      </a:pPr>
                      <a:r>
                        <a:rPr lang="en-US" sz="1100">
                          <a:effectLst/>
                        </a:rPr>
                        <a:t>Correlational Predictive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2395228"/>
                  </a:ext>
                </a:extLst>
              </a:tr>
              <a:tr h="0">
                <a:tc>
                  <a:txBody>
                    <a:bodyPr/>
                    <a:lstStyle/>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3648170"/>
                  </a:ext>
                </a:extLst>
              </a:tr>
            </a:tbl>
          </a:graphicData>
        </a:graphic>
      </p:graphicFrame>
    </p:spTree>
    <p:extLst>
      <p:ext uri="{BB962C8B-B14F-4D97-AF65-F5344CB8AC3E}">
        <p14:creationId xmlns:p14="http://schemas.microsoft.com/office/powerpoint/2010/main" val="424278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5D3977A-DAD2-467B-96FF-73FF306F4685}"/>
              </a:ext>
            </a:extLst>
          </p:cNvPr>
          <p:cNvSpPr>
            <a:spLocks noGrp="1"/>
          </p:cNvSpPr>
          <p:nvPr>
            <p:ph type="title"/>
          </p:nvPr>
        </p:nvSpPr>
        <p:spPr>
          <a:xfrm>
            <a:off x="3027924" y="991261"/>
            <a:ext cx="5754696" cy="1837349"/>
          </a:xfrm>
        </p:spPr>
        <p:txBody>
          <a:bodyPr>
            <a:normAutofit/>
          </a:bodyPr>
          <a:lstStyle/>
          <a:p>
            <a:pPr algn="ctr"/>
            <a:r>
              <a:rPr lang="en-US" sz="3600" b="1" dirty="0">
                <a:solidFill>
                  <a:schemeClr val="tx2"/>
                </a:solidFill>
              </a:rPr>
              <a:t>How Do I Know If It’s An Actual Research Study?</a:t>
            </a:r>
          </a:p>
        </p:txBody>
      </p:sp>
      <p:sp>
        <p:nvSpPr>
          <p:cNvPr id="3" name="Content Placeholder 2">
            <a:extLst>
              <a:ext uri="{FF2B5EF4-FFF2-40B4-BE49-F238E27FC236}">
                <a16:creationId xmlns:a16="http://schemas.microsoft.com/office/drawing/2014/main" id="{25ADF477-F9DB-49FA-8482-F703C852EB1C}"/>
              </a:ext>
            </a:extLst>
          </p:cNvPr>
          <p:cNvSpPr>
            <a:spLocks noGrp="1"/>
          </p:cNvSpPr>
          <p:nvPr>
            <p:ph idx="1"/>
          </p:nvPr>
        </p:nvSpPr>
        <p:spPr>
          <a:xfrm>
            <a:off x="3050412" y="2979336"/>
            <a:ext cx="5709721" cy="2430864"/>
          </a:xfrm>
        </p:spPr>
        <p:txBody>
          <a:bodyPr anchor="t">
            <a:normAutofit fontScale="92500" lnSpcReduction="20000"/>
          </a:bodyPr>
          <a:lstStyle/>
          <a:p>
            <a:pPr marL="0" indent="0">
              <a:buNone/>
            </a:pPr>
            <a:r>
              <a:rPr lang="en-US" sz="2000" u="sng" dirty="0">
                <a:solidFill>
                  <a:schemeClr val="tx2"/>
                </a:solidFill>
              </a:rPr>
              <a:t>Research Articles Typically Have the Following Sections:</a:t>
            </a:r>
          </a:p>
          <a:p>
            <a:r>
              <a:rPr lang="en-US" sz="2000" dirty="0">
                <a:solidFill>
                  <a:schemeClr val="tx2"/>
                </a:solidFill>
              </a:rPr>
              <a:t>Abstract</a:t>
            </a:r>
          </a:p>
          <a:p>
            <a:r>
              <a:rPr lang="en-US" sz="2000" dirty="0">
                <a:solidFill>
                  <a:schemeClr val="tx2"/>
                </a:solidFill>
              </a:rPr>
              <a:t>Introduction</a:t>
            </a:r>
          </a:p>
          <a:p>
            <a:r>
              <a:rPr lang="en-US" sz="2000" dirty="0">
                <a:solidFill>
                  <a:schemeClr val="tx2"/>
                </a:solidFill>
              </a:rPr>
              <a:t>Review of the Literature</a:t>
            </a:r>
          </a:p>
          <a:p>
            <a:r>
              <a:rPr lang="en-US" sz="2000" dirty="0">
                <a:solidFill>
                  <a:schemeClr val="tx2"/>
                </a:solidFill>
              </a:rPr>
              <a:t>Methods</a:t>
            </a:r>
          </a:p>
          <a:p>
            <a:r>
              <a:rPr lang="en-US" sz="2000" dirty="0">
                <a:solidFill>
                  <a:schemeClr val="tx2"/>
                </a:solidFill>
              </a:rPr>
              <a:t>Discussion or Conclusion</a:t>
            </a:r>
          </a:p>
          <a:p>
            <a:r>
              <a:rPr lang="en-US" sz="2000" dirty="0">
                <a:solidFill>
                  <a:schemeClr val="tx2"/>
                </a:solidFill>
              </a:rPr>
              <a:t>References</a:t>
            </a:r>
          </a:p>
          <a:p>
            <a:endParaRPr lang="en-US" sz="2000" dirty="0">
              <a:solidFill>
                <a:schemeClr val="tx2"/>
              </a:solidFill>
            </a:endParaRPr>
          </a:p>
          <a:p>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descr="A picture containing text, sign&#10;&#10;Description automatically generated">
            <a:extLst>
              <a:ext uri="{FF2B5EF4-FFF2-40B4-BE49-F238E27FC236}">
                <a16:creationId xmlns:a16="http://schemas.microsoft.com/office/drawing/2014/main" id="{B4E993AB-F32D-486A-8FE7-32CFEBDAC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
        <p:nvSpPr>
          <p:cNvPr id="4" name="TextBox 3">
            <a:extLst>
              <a:ext uri="{FF2B5EF4-FFF2-40B4-BE49-F238E27FC236}">
                <a16:creationId xmlns:a16="http://schemas.microsoft.com/office/drawing/2014/main" id="{D25E0AC2-30E6-4897-AECB-B29059F324C8}"/>
              </a:ext>
            </a:extLst>
          </p:cNvPr>
          <p:cNvSpPr txBox="1"/>
          <p:nvPr/>
        </p:nvSpPr>
        <p:spPr>
          <a:xfrm>
            <a:off x="2677240" y="5505061"/>
            <a:ext cx="6615404" cy="800219"/>
          </a:xfrm>
          <a:prstGeom prst="rect">
            <a:avLst/>
          </a:prstGeom>
          <a:noFill/>
        </p:spPr>
        <p:txBody>
          <a:bodyPr wrap="square" rtlCol="0">
            <a:spAutoFit/>
          </a:bodyPr>
          <a:lstStyle/>
          <a:p>
            <a:r>
              <a:rPr lang="en-US" sz="2800" dirty="0">
                <a:sym typeface="Wingdings" panose="05000000000000000000" pitchFamily="2" charset="2"/>
              </a:rPr>
              <a:t></a:t>
            </a:r>
            <a:r>
              <a:rPr lang="en-US" dirty="0">
                <a:sym typeface="Wingdings" panose="05000000000000000000" pitchFamily="2" charset="2"/>
              </a:rPr>
              <a:t>Quantitative and qualitative r</a:t>
            </a:r>
            <a:r>
              <a:rPr lang="en-US" dirty="0"/>
              <a:t>esearch articles will NOT have the word “Review” in their titles (more on reviews later).</a:t>
            </a:r>
          </a:p>
        </p:txBody>
      </p:sp>
    </p:spTree>
    <p:extLst>
      <p:ext uri="{BB962C8B-B14F-4D97-AF65-F5344CB8AC3E}">
        <p14:creationId xmlns:p14="http://schemas.microsoft.com/office/powerpoint/2010/main" val="15297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F79F7421-F658-4EDA-8691-CB8221F631DC}"/>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endParaRPr lang="en-US" sz="5200" kern="1200">
              <a:solidFill>
                <a:schemeClr val="tx2"/>
              </a:solidFill>
              <a:latin typeface="+mj-lt"/>
              <a:ea typeface="+mj-ea"/>
              <a:cs typeface="+mj-cs"/>
            </a:endParaRPr>
          </a:p>
        </p:txBody>
      </p:sp>
      <p:pic>
        <p:nvPicPr>
          <p:cNvPr id="20" name="Picture 19" descr="A picture containing text, sign&#10;&#10;Description automatically generated">
            <a:extLst>
              <a:ext uri="{FF2B5EF4-FFF2-40B4-BE49-F238E27FC236}">
                <a16:creationId xmlns:a16="http://schemas.microsoft.com/office/drawing/2014/main" id="{E8FCF9B1-1AA4-42FB-9669-6CAF64A60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pic>
        <p:nvPicPr>
          <p:cNvPr id="5" name="Picture 4" descr="A screenshot of a computer&#10;&#10;Description automatically generated with low confidence">
            <a:extLst>
              <a:ext uri="{FF2B5EF4-FFF2-40B4-BE49-F238E27FC236}">
                <a16:creationId xmlns:a16="http://schemas.microsoft.com/office/drawing/2014/main" id="{42C20012-31E1-442A-8FB6-9F2ECEA12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1053"/>
            <a:ext cx="12192000" cy="3155894"/>
          </a:xfrm>
          <a:prstGeom prst="rect">
            <a:avLst/>
          </a:prstGeom>
        </p:spPr>
      </p:pic>
      <p:sp>
        <p:nvSpPr>
          <p:cNvPr id="6" name="TextBox 5">
            <a:extLst>
              <a:ext uri="{FF2B5EF4-FFF2-40B4-BE49-F238E27FC236}">
                <a16:creationId xmlns:a16="http://schemas.microsoft.com/office/drawing/2014/main" id="{67857099-45CD-4447-B35D-18B5187A0BBF}"/>
              </a:ext>
            </a:extLst>
          </p:cNvPr>
          <p:cNvSpPr txBox="1"/>
          <p:nvPr/>
        </p:nvSpPr>
        <p:spPr>
          <a:xfrm>
            <a:off x="2817845" y="5402424"/>
            <a:ext cx="6783355" cy="646331"/>
          </a:xfrm>
          <a:prstGeom prst="rect">
            <a:avLst/>
          </a:prstGeom>
          <a:noFill/>
        </p:spPr>
        <p:txBody>
          <a:bodyPr wrap="square" rtlCol="0">
            <a:spAutoFit/>
          </a:bodyPr>
          <a:lstStyle/>
          <a:p>
            <a:r>
              <a:rPr lang="en-US" dirty="0"/>
              <a:t>from Polit, D. &amp; Beck, C. (2022). </a:t>
            </a:r>
            <a:r>
              <a:rPr lang="en-US" i="1" dirty="0"/>
              <a:t>Essentials of Nursing Research: Appraising Evidence for Nursing Practice. </a:t>
            </a:r>
            <a:r>
              <a:rPr lang="en-US" dirty="0"/>
              <a:t>Wolters Kluwer  p. 25</a:t>
            </a:r>
          </a:p>
        </p:txBody>
      </p:sp>
    </p:spTree>
    <p:extLst>
      <p:ext uri="{BB962C8B-B14F-4D97-AF65-F5344CB8AC3E}">
        <p14:creationId xmlns:p14="http://schemas.microsoft.com/office/powerpoint/2010/main" val="2933518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45D9CB-0981-4158-B88A-0CBBBDD1342E}"/>
              </a:ext>
            </a:extLst>
          </p:cNvPr>
          <p:cNvSpPr>
            <a:spLocks noGrp="1"/>
          </p:cNvSpPr>
          <p:nvPr>
            <p:ph type="title"/>
          </p:nvPr>
        </p:nvSpPr>
        <p:spPr>
          <a:xfrm>
            <a:off x="3371787" y="1741337"/>
            <a:ext cx="5448730" cy="2387918"/>
          </a:xfrm>
        </p:spPr>
        <p:txBody>
          <a:bodyPr vert="horz" lIns="91440" tIns="45720" rIns="91440" bIns="45720" rtlCol="0" anchor="b">
            <a:normAutofit/>
          </a:bodyPr>
          <a:lstStyle/>
          <a:p>
            <a:pPr algn="ctr"/>
            <a:endParaRPr lang="en-US" sz="5200" kern="1200">
              <a:solidFill>
                <a:schemeClr val="tx2"/>
              </a:solidFill>
              <a:latin typeface="+mj-lt"/>
              <a:ea typeface="+mj-ea"/>
              <a:cs typeface="+mj-cs"/>
            </a:endParaRP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A picture containing text, sign&#10;&#10;Description automatically generated">
            <a:extLst>
              <a:ext uri="{FF2B5EF4-FFF2-40B4-BE49-F238E27FC236}">
                <a16:creationId xmlns:a16="http://schemas.microsoft.com/office/drawing/2014/main" id="{2040408C-71C6-4504-9984-9693AE2A5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pic>
        <p:nvPicPr>
          <p:cNvPr id="5" name="Picture 4" descr="Text&#10;&#10;Description automatically generated">
            <a:extLst>
              <a:ext uri="{FF2B5EF4-FFF2-40B4-BE49-F238E27FC236}">
                <a16:creationId xmlns:a16="http://schemas.microsoft.com/office/drawing/2014/main" id="{31CD3885-A256-419A-A2C6-3D27ADC07A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6" y="1710943"/>
            <a:ext cx="12192000" cy="3284326"/>
          </a:xfrm>
          <a:prstGeom prst="rect">
            <a:avLst/>
          </a:prstGeom>
        </p:spPr>
      </p:pic>
      <p:sp>
        <p:nvSpPr>
          <p:cNvPr id="6" name="TextBox 5">
            <a:extLst>
              <a:ext uri="{FF2B5EF4-FFF2-40B4-BE49-F238E27FC236}">
                <a16:creationId xmlns:a16="http://schemas.microsoft.com/office/drawing/2014/main" id="{DF6D2012-DD8E-47DA-A413-1A5568B1172A}"/>
              </a:ext>
            </a:extLst>
          </p:cNvPr>
          <p:cNvSpPr txBox="1"/>
          <p:nvPr/>
        </p:nvSpPr>
        <p:spPr>
          <a:xfrm>
            <a:off x="858416" y="5411755"/>
            <a:ext cx="6913984" cy="369332"/>
          </a:xfrm>
          <a:prstGeom prst="rect">
            <a:avLst/>
          </a:prstGeom>
          <a:noFill/>
        </p:spPr>
        <p:txBody>
          <a:bodyPr wrap="square" rtlCol="0">
            <a:spAutoFit/>
          </a:bodyPr>
          <a:lstStyle/>
          <a:p>
            <a:r>
              <a:rPr lang="en-US" dirty="0"/>
              <a:t>(Polit &amp; Beck, p. 28)</a:t>
            </a:r>
          </a:p>
        </p:txBody>
      </p:sp>
    </p:spTree>
    <p:extLst>
      <p:ext uri="{BB962C8B-B14F-4D97-AF65-F5344CB8AC3E}">
        <p14:creationId xmlns:p14="http://schemas.microsoft.com/office/powerpoint/2010/main" val="341623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C0DA8D6-4669-4E1D-A92F-50FE8981B818}"/>
              </a:ext>
            </a:extLst>
          </p:cNvPr>
          <p:cNvSpPr>
            <a:spLocks noGrp="1"/>
          </p:cNvSpPr>
          <p:nvPr>
            <p:ph type="title"/>
          </p:nvPr>
        </p:nvSpPr>
        <p:spPr>
          <a:xfrm>
            <a:off x="3033466" y="991261"/>
            <a:ext cx="5754696" cy="1837349"/>
          </a:xfrm>
        </p:spPr>
        <p:txBody>
          <a:bodyPr anchor="ctr">
            <a:normAutofit/>
          </a:bodyPr>
          <a:lstStyle/>
          <a:p>
            <a:pPr algn="ctr"/>
            <a:endParaRPr lang="en-US" sz="3600">
              <a:solidFill>
                <a:schemeClr val="tx2"/>
              </a:solidFill>
            </a:endParaRPr>
          </a:p>
        </p:txBody>
      </p:sp>
      <p:pic>
        <p:nvPicPr>
          <p:cNvPr id="7" name="Content Placeholder 6" descr="Text, letter&#10;&#10;Description automatically generated">
            <a:extLst>
              <a:ext uri="{FF2B5EF4-FFF2-40B4-BE49-F238E27FC236}">
                <a16:creationId xmlns:a16="http://schemas.microsoft.com/office/drawing/2014/main" id="{E35B9FCB-FA02-4BC7-BD64-DAA6BF0DAF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7634" y="905070"/>
            <a:ext cx="6480907" cy="3236167"/>
          </a:xfrm>
        </p:spPr>
      </p:pic>
      <p:pic>
        <p:nvPicPr>
          <p:cNvPr id="20" name="Picture 19" descr="A picture containing text, sign&#10;&#10;Description automatically generated">
            <a:extLst>
              <a:ext uri="{FF2B5EF4-FFF2-40B4-BE49-F238E27FC236}">
                <a16:creationId xmlns:a16="http://schemas.microsoft.com/office/drawing/2014/main" id="{5C43AE02-C559-4DB4-900F-EC5B35527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
        <p:nvSpPr>
          <p:cNvPr id="9" name="TextBox 8">
            <a:extLst>
              <a:ext uri="{FF2B5EF4-FFF2-40B4-BE49-F238E27FC236}">
                <a16:creationId xmlns:a16="http://schemas.microsoft.com/office/drawing/2014/main" id="{FD0A779A-C247-4083-B4A5-0490E49CCA79}"/>
              </a:ext>
            </a:extLst>
          </p:cNvPr>
          <p:cNvSpPr txBox="1"/>
          <p:nvPr/>
        </p:nvSpPr>
        <p:spPr>
          <a:xfrm>
            <a:off x="2855167" y="4795935"/>
            <a:ext cx="5999584" cy="369332"/>
          </a:xfrm>
          <a:prstGeom prst="rect">
            <a:avLst/>
          </a:prstGeom>
          <a:noFill/>
        </p:spPr>
        <p:txBody>
          <a:bodyPr wrap="square" rtlCol="0">
            <a:spAutoFit/>
          </a:bodyPr>
          <a:lstStyle/>
          <a:p>
            <a:r>
              <a:rPr lang="en-US" dirty="0"/>
              <a:t>(Polit &amp; Beck, p. 29)</a:t>
            </a:r>
          </a:p>
        </p:txBody>
      </p:sp>
    </p:spTree>
    <p:extLst>
      <p:ext uri="{BB962C8B-B14F-4D97-AF65-F5344CB8AC3E}">
        <p14:creationId xmlns:p14="http://schemas.microsoft.com/office/powerpoint/2010/main" val="287983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Rectangle 11">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03CFB7-68D8-431E-82B3-344F598ACFC9}"/>
              </a:ext>
            </a:extLst>
          </p:cNvPr>
          <p:cNvSpPr>
            <a:spLocks noGrp="1"/>
          </p:cNvSpPr>
          <p:nvPr>
            <p:ph type="title"/>
          </p:nvPr>
        </p:nvSpPr>
        <p:spPr>
          <a:xfrm>
            <a:off x="5092266" y="529476"/>
            <a:ext cx="5448730" cy="3611642"/>
          </a:xfrm>
        </p:spPr>
        <p:txBody>
          <a:bodyPr vert="horz" lIns="91440" tIns="45720" rIns="91440" bIns="45720" rtlCol="0" anchor="b">
            <a:normAutofit fontScale="90000"/>
          </a:bodyPr>
          <a:lstStyle/>
          <a:p>
            <a:pPr algn="ctr"/>
            <a:r>
              <a:rPr lang="en-US" sz="5400" b="1" dirty="0">
                <a:solidFill>
                  <a:schemeClr val="tx2"/>
                </a:solidFill>
              </a:rPr>
              <a:t>Finding Articles:</a:t>
            </a:r>
            <a:br>
              <a:rPr lang="en-US" sz="5400" b="1" dirty="0">
                <a:solidFill>
                  <a:schemeClr val="tx2"/>
                </a:solidFill>
              </a:rPr>
            </a:br>
            <a:r>
              <a:rPr lang="en-US" sz="5400" b="1" dirty="0">
                <a:solidFill>
                  <a:schemeClr val="tx2"/>
                </a:solidFill>
              </a:rPr>
              <a:t>Use The Right Tools</a:t>
            </a:r>
            <a:br>
              <a:rPr lang="en-US" sz="5400" b="1" dirty="0">
                <a:solidFill>
                  <a:schemeClr val="tx2"/>
                </a:solidFill>
              </a:rPr>
            </a:br>
            <a:r>
              <a:rPr lang="en-US" sz="5400" b="1" dirty="0">
                <a:solidFill>
                  <a:schemeClr val="tx2"/>
                </a:solidFill>
              </a:rPr>
              <a:t> for the Job</a:t>
            </a:r>
            <a:br>
              <a:rPr lang="en-US" sz="5400" b="1" dirty="0">
                <a:solidFill>
                  <a:schemeClr val="tx2"/>
                </a:solidFill>
              </a:rPr>
            </a:br>
            <a:br>
              <a:rPr lang="en-US" sz="5400" b="1" dirty="0">
                <a:solidFill>
                  <a:schemeClr val="tx2"/>
                </a:solidFill>
              </a:rPr>
            </a:br>
            <a:endParaRPr lang="en-US" sz="5200" kern="1200" dirty="0">
              <a:solidFill>
                <a:schemeClr val="tx2"/>
              </a:solidFill>
              <a:latin typeface="+mj-lt"/>
              <a:ea typeface="+mj-ea"/>
              <a:cs typeface="+mj-cs"/>
            </a:endParaRPr>
          </a:p>
        </p:txBody>
      </p:sp>
      <p:grpSp>
        <p:nvGrpSpPr>
          <p:cNvPr id="14" name="Group 13">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5" name="Freeform: Shape 14">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1" name="Freeform: Shape 20">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4" name="Freeform: Shape 23">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A picture containing text, sign&#10;&#10;Description automatically generated">
            <a:extLst>
              <a:ext uri="{FF2B5EF4-FFF2-40B4-BE49-F238E27FC236}">
                <a16:creationId xmlns:a16="http://schemas.microsoft.com/office/drawing/2014/main" id="{F9E304C2-20A0-458C-9E7D-33D680A6E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pic>
        <p:nvPicPr>
          <p:cNvPr id="2050" name="Picture 2" descr="OvidDS logo">
            <a:extLst>
              <a:ext uri="{FF2B5EF4-FFF2-40B4-BE49-F238E27FC236}">
                <a16:creationId xmlns:a16="http://schemas.microsoft.com/office/drawing/2014/main" id="{C0AB89BA-E4B7-4EE9-89CD-0B9F6A3B7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3706" y="2733286"/>
            <a:ext cx="1085850" cy="628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90E3E5D-D15B-4831-8359-12C60C98AFD9}"/>
              </a:ext>
            </a:extLst>
          </p:cNvPr>
          <p:cNvSpPr txBox="1"/>
          <p:nvPr/>
        </p:nvSpPr>
        <p:spPr>
          <a:xfrm>
            <a:off x="6510688" y="3504224"/>
            <a:ext cx="2611886" cy="646331"/>
          </a:xfrm>
          <a:prstGeom prst="rect">
            <a:avLst/>
          </a:prstGeom>
          <a:noFill/>
        </p:spPr>
        <p:txBody>
          <a:bodyPr wrap="square" rtlCol="0">
            <a:spAutoFit/>
          </a:bodyPr>
          <a:lstStyle/>
          <a:p>
            <a:r>
              <a:rPr lang="en-US" dirty="0">
                <a:hlinkClick r:id="rId4"/>
              </a:rPr>
              <a:t>https://bshsi.ovidds.com/</a:t>
            </a:r>
            <a:endParaRPr lang="en-US" dirty="0"/>
          </a:p>
          <a:p>
            <a:endParaRPr lang="en-US" dirty="0"/>
          </a:p>
        </p:txBody>
      </p:sp>
      <p:sp>
        <p:nvSpPr>
          <p:cNvPr id="6" name="TextBox 5">
            <a:extLst>
              <a:ext uri="{FF2B5EF4-FFF2-40B4-BE49-F238E27FC236}">
                <a16:creationId xmlns:a16="http://schemas.microsoft.com/office/drawing/2014/main" id="{26A00E74-5462-4991-9996-7818868009AD}"/>
              </a:ext>
            </a:extLst>
          </p:cNvPr>
          <p:cNvSpPr txBox="1"/>
          <p:nvPr/>
        </p:nvSpPr>
        <p:spPr>
          <a:xfrm>
            <a:off x="453103" y="3143617"/>
            <a:ext cx="6954473" cy="4524315"/>
          </a:xfrm>
          <a:prstGeom prst="rect">
            <a:avLst/>
          </a:prstGeom>
          <a:noFill/>
        </p:spPr>
        <p:txBody>
          <a:bodyPr wrap="square" rtlCol="0">
            <a:spAutoFit/>
          </a:bodyPr>
          <a:lstStyle/>
          <a:p>
            <a:r>
              <a:rPr lang="en-US" u="sng" dirty="0"/>
              <a:t>Top Databases for Research Articles</a:t>
            </a:r>
          </a:p>
          <a:p>
            <a:endParaRPr lang="en-US" u="sng" dirty="0"/>
          </a:p>
          <a:p>
            <a:pPr marL="285750" indent="-285750">
              <a:buFont typeface="Arial" panose="020B0604020202020204" pitchFamily="34" charset="0"/>
              <a:buChar char="•"/>
            </a:pPr>
            <a:r>
              <a:rPr lang="en-US" dirty="0"/>
              <a:t>Ovid Discovery – accessed using the large search box</a:t>
            </a:r>
          </a:p>
          <a:p>
            <a:pPr marL="285750" indent="-285750">
              <a:buFont typeface="Arial" panose="020B0604020202020204" pitchFamily="34" charset="0"/>
              <a:buChar char="•"/>
            </a:pPr>
            <a:r>
              <a:rPr lang="en-US" dirty="0"/>
              <a:t>PubMed</a:t>
            </a:r>
          </a:p>
          <a:p>
            <a:pPr marL="285750" indent="-285750">
              <a:buFont typeface="Arial" panose="020B0604020202020204" pitchFamily="34" charset="0"/>
              <a:buChar char="•"/>
            </a:pPr>
            <a:r>
              <a:rPr lang="en-US" dirty="0"/>
              <a:t>CINAHL</a:t>
            </a:r>
          </a:p>
          <a:p>
            <a:pPr marL="285750" indent="-285750">
              <a:buFont typeface="Arial" panose="020B0604020202020204" pitchFamily="34" charset="0"/>
              <a:buChar char="•"/>
            </a:pPr>
            <a:r>
              <a:rPr lang="en-US" dirty="0"/>
              <a:t>Academic Search Complete</a:t>
            </a:r>
          </a:p>
          <a:p>
            <a:pPr marL="285750" indent="-285750">
              <a:buFont typeface="Arial" panose="020B0604020202020204" pitchFamily="34" charset="0"/>
              <a:buChar char="•"/>
            </a:pPr>
            <a:r>
              <a:rPr lang="en-US" dirty="0" err="1"/>
              <a:t>Emcare</a:t>
            </a:r>
            <a:endParaRPr lang="en-US" dirty="0"/>
          </a:p>
          <a:p>
            <a:pPr marL="285750" indent="-285750">
              <a:buFont typeface="Arial" panose="020B0604020202020204" pitchFamily="34" charset="0"/>
              <a:buChar char="•"/>
            </a:pPr>
            <a:r>
              <a:rPr lang="en-US" dirty="0"/>
              <a:t>-You must log in to Athens to get search results:</a:t>
            </a:r>
          </a:p>
          <a:p>
            <a:r>
              <a:rPr lang="en-US" b="0" i="0" u="none" strike="noStrike" dirty="0">
                <a:solidFill>
                  <a:srgbClr val="0033A0"/>
                </a:solidFill>
                <a:effectLst/>
                <a:latin typeface="proxima-nova"/>
                <a:hlinkClick r:id="rId5"/>
              </a:rPr>
              <a:t>https://login.openathens.net/auth</a:t>
            </a:r>
            <a:endParaRPr lang="en-US" dirty="0">
              <a:solidFill>
                <a:srgbClr val="0033A0"/>
              </a:solidFill>
              <a:latin typeface="proxima-nova"/>
            </a:endParaRPr>
          </a:p>
          <a:p>
            <a:r>
              <a:rPr lang="en-US" dirty="0">
                <a:latin typeface="proxima-nova"/>
              </a:rPr>
              <a:t>      -Register for Athens if you don’t have a login:</a:t>
            </a:r>
          </a:p>
          <a:p>
            <a:r>
              <a:rPr lang="en-US" b="0" i="0" u="none" strike="noStrike" dirty="0">
                <a:solidFill>
                  <a:srgbClr val="001B54"/>
                </a:solidFill>
                <a:effectLst/>
                <a:latin typeface="proxima-nova"/>
                <a:hlinkClick r:id="rId6"/>
              </a:rPr>
              <a:t>https://register.openathens.net/bshsi.org/register</a:t>
            </a:r>
            <a:endParaRPr lang="en-US" b="0" i="0" u="none" strike="noStrike" dirty="0">
              <a:solidFill>
                <a:srgbClr val="001B54"/>
              </a:solidFill>
              <a:effectLst/>
              <a:latin typeface="proxima-nova"/>
            </a:endParaRPr>
          </a:p>
          <a:p>
            <a:endParaRPr lang="en-US" b="0" i="0" u="none" strike="noStrike" dirty="0">
              <a:solidFill>
                <a:srgbClr val="001B54"/>
              </a:solidFill>
              <a:effectLst/>
              <a:latin typeface="proxima-nova"/>
            </a:endParaRPr>
          </a:p>
          <a:p>
            <a:r>
              <a:rPr lang="en-US" dirty="0">
                <a:solidFill>
                  <a:srgbClr val="001B54"/>
                </a:solidFill>
                <a:latin typeface="proxima-nova"/>
                <a:hlinkClick r:id="rId7"/>
              </a:rPr>
              <a:t>Contact the librarian for assistance</a:t>
            </a:r>
            <a:br>
              <a:rPr lang="en-US" dirty="0"/>
            </a:br>
            <a:r>
              <a:rPr lang="en-US" b="0" i="0" dirty="0">
                <a:solidFill>
                  <a:srgbClr val="000000"/>
                </a:solidFill>
                <a:effectLst/>
                <a:latin typeface="proxima-nova"/>
              </a:rPr>
              <a:t> </a:t>
            </a:r>
            <a:endParaRPr lang="en-US" dirty="0">
              <a:solidFill>
                <a:srgbClr val="0033A0"/>
              </a:solidFill>
              <a:latin typeface="proxima-nova"/>
            </a:endParaRPr>
          </a:p>
          <a:p>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9110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2DC41D6F-01B0-4952-B69A-66318B8176BF}"/>
              </a:ext>
            </a:extLst>
          </p:cNvPr>
          <p:cNvSpPr>
            <a:spLocks noGrp="1"/>
          </p:cNvSpPr>
          <p:nvPr>
            <p:ph type="title"/>
          </p:nvPr>
        </p:nvSpPr>
        <p:spPr>
          <a:xfrm>
            <a:off x="3141084" y="410548"/>
            <a:ext cx="5760846" cy="864988"/>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Search Tips</a:t>
            </a:r>
          </a:p>
        </p:txBody>
      </p:sp>
      <p:sp>
        <p:nvSpPr>
          <p:cNvPr id="3" name="TextBox 2">
            <a:extLst>
              <a:ext uri="{FF2B5EF4-FFF2-40B4-BE49-F238E27FC236}">
                <a16:creationId xmlns:a16="http://schemas.microsoft.com/office/drawing/2014/main" id="{6ED09AF3-742B-4435-BA99-94DDD4F6E226}"/>
              </a:ext>
            </a:extLst>
          </p:cNvPr>
          <p:cNvSpPr txBox="1"/>
          <p:nvPr/>
        </p:nvSpPr>
        <p:spPr>
          <a:xfrm>
            <a:off x="3506253" y="1389112"/>
            <a:ext cx="5421612" cy="535531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rPr>
              <a:t>Try the </a:t>
            </a:r>
            <a:r>
              <a:rPr lang="en-US" b="1" dirty="0">
                <a:solidFill>
                  <a:schemeClr val="accent1">
                    <a:lumMod val="75000"/>
                  </a:schemeClr>
                </a:solidFill>
              </a:rPr>
              <a:t>Advanced Search </a:t>
            </a:r>
            <a:r>
              <a:rPr lang="en-US" dirty="0">
                <a:solidFill>
                  <a:schemeClr val="accent1">
                    <a:lumMod val="75000"/>
                  </a:schemeClr>
                </a:solidFill>
              </a:rPr>
              <a:t>function in each database to narrow your search. For example, you can change the default Keyword search dropdown to Title, to only find articles that have your search term in their titles.</a:t>
            </a:r>
          </a:p>
          <a:p>
            <a:pPr marL="285750" indent="-285750">
              <a:buFont typeface="Arial" panose="020B0604020202020204" pitchFamily="34" charset="0"/>
              <a:buChar char="•"/>
            </a:pPr>
            <a:r>
              <a:rPr lang="en-US" dirty="0"/>
              <a:t>Stay away from articles that have the word “</a:t>
            </a:r>
            <a:r>
              <a:rPr lang="en-US" b="1" dirty="0"/>
              <a:t>review</a:t>
            </a:r>
            <a:r>
              <a:rPr lang="en-US" dirty="0"/>
              <a:t>” in them. However, you can use these articles to “mine” their reference lists for actual studies. Then, just enter the article title in a database search box to find it.</a:t>
            </a:r>
          </a:p>
          <a:p>
            <a:pPr marL="285750" indent="-285750">
              <a:buFont typeface="Arial" panose="020B0604020202020204" pitchFamily="34" charset="0"/>
              <a:buChar char="•"/>
            </a:pPr>
            <a:r>
              <a:rPr lang="en-US" dirty="0">
                <a:solidFill>
                  <a:schemeClr val="accent1">
                    <a:lumMod val="75000"/>
                  </a:schemeClr>
                </a:solidFill>
              </a:rPr>
              <a:t>Examine articles and their reference lists for possible additional search term ideas and keep a list so you can try them.</a:t>
            </a:r>
          </a:p>
          <a:p>
            <a:pPr marL="285750" indent="-285750">
              <a:buFont typeface="Arial" panose="020B0604020202020204" pitchFamily="34" charset="0"/>
              <a:buChar char="•"/>
            </a:pPr>
            <a:r>
              <a:rPr lang="en-US" dirty="0"/>
              <a:t>Articles with numbers in their titles (i.e. ES 142) or “Suppl” in their citations are usually just conference or poster abstracts, not full research articles.</a:t>
            </a:r>
          </a:p>
          <a:p>
            <a:pPr marL="285750" indent="-285750">
              <a:buFont typeface="Arial" panose="020B0604020202020204" pitchFamily="34" charset="0"/>
              <a:buChar char="•"/>
            </a:pPr>
            <a:r>
              <a:rPr lang="en-US" dirty="0">
                <a:solidFill>
                  <a:schemeClr val="accent1">
                    <a:lumMod val="75000"/>
                  </a:schemeClr>
                </a:solidFill>
              </a:rPr>
              <a:t>Article titles that have brackets around them are in a foreign language.</a:t>
            </a:r>
          </a:p>
          <a:p>
            <a:pPr marL="285750" indent="-285750">
              <a:buFont typeface="Arial" panose="020B0604020202020204" pitchFamily="34" charset="0"/>
              <a:buChar char="•"/>
            </a:pPr>
            <a:endParaRPr lang="en-US" dirty="0"/>
          </a:p>
        </p:txBody>
      </p:sp>
      <p:pic>
        <p:nvPicPr>
          <p:cNvPr id="19" name="Picture 18" descr="A picture containing text, sign&#10;&#10;Description automatically generated">
            <a:extLst>
              <a:ext uri="{FF2B5EF4-FFF2-40B4-BE49-F238E27FC236}">
                <a16:creationId xmlns:a16="http://schemas.microsoft.com/office/drawing/2014/main" id="{34BB5208-0482-404D-AAD5-424C7CAA7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203842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AEC5C77-06AF-4C82-8C2D-43CF4CFDEEEA}"/>
              </a:ext>
            </a:extLst>
          </p:cNvPr>
          <p:cNvSpPr>
            <a:spLocks noGrp="1"/>
          </p:cNvSpPr>
          <p:nvPr>
            <p:ph type="title"/>
          </p:nvPr>
        </p:nvSpPr>
        <p:spPr>
          <a:xfrm>
            <a:off x="4536419" y="220569"/>
            <a:ext cx="6739136" cy="1456135"/>
          </a:xfrm>
        </p:spPr>
        <p:txBody>
          <a:bodyPr vert="horz" lIns="91440" tIns="45720" rIns="91440" bIns="45720" rtlCol="0" anchor="b">
            <a:normAutofit/>
          </a:bodyPr>
          <a:lstStyle/>
          <a:p>
            <a:pPr algn="ctr"/>
            <a:r>
              <a:rPr lang="en-US" sz="3200" b="1" kern="1200" dirty="0">
                <a:solidFill>
                  <a:schemeClr val="tx2"/>
                </a:solidFill>
                <a:latin typeface="+mj-lt"/>
                <a:ea typeface="+mj-ea"/>
                <a:cs typeface="+mj-cs"/>
              </a:rPr>
              <a:t>How to Limit Your</a:t>
            </a:r>
            <a:br>
              <a:rPr lang="en-US" sz="3200" b="1" kern="1200" dirty="0">
                <a:solidFill>
                  <a:schemeClr val="tx2"/>
                </a:solidFill>
                <a:latin typeface="+mj-lt"/>
                <a:ea typeface="+mj-ea"/>
                <a:cs typeface="+mj-cs"/>
              </a:rPr>
            </a:br>
            <a:r>
              <a:rPr lang="en-US" sz="3200" b="1" kern="1200" dirty="0">
                <a:solidFill>
                  <a:schemeClr val="tx2"/>
                </a:solidFill>
                <a:latin typeface="+mj-lt"/>
                <a:ea typeface="+mj-ea"/>
                <a:cs typeface="+mj-cs"/>
              </a:rPr>
              <a:t> </a:t>
            </a:r>
            <a:r>
              <a:rPr lang="en-US" sz="3200" b="1" kern="1200" dirty="0">
                <a:solidFill>
                  <a:schemeClr val="accent1">
                    <a:lumMod val="60000"/>
                    <a:lumOff val="40000"/>
                  </a:schemeClr>
                </a:solidFill>
                <a:latin typeface="+mj-lt"/>
                <a:ea typeface="+mj-ea"/>
                <a:cs typeface="+mj-cs"/>
              </a:rPr>
              <a:t>Ovid Discovery </a:t>
            </a:r>
            <a:r>
              <a:rPr lang="en-US" sz="3200" b="1" kern="1200" dirty="0">
                <a:solidFill>
                  <a:schemeClr val="tx2"/>
                </a:solidFill>
                <a:latin typeface="+mj-lt"/>
                <a:ea typeface="+mj-ea"/>
                <a:cs typeface="+mj-cs"/>
              </a:rPr>
              <a:t>Search Results to</a:t>
            </a:r>
            <a:br>
              <a:rPr lang="en-US" sz="3200" b="1" kern="1200" dirty="0">
                <a:solidFill>
                  <a:schemeClr val="tx2"/>
                </a:solidFill>
                <a:latin typeface="+mj-lt"/>
                <a:ea typeface="+mj-ea"/>
                <a:cs typeface="+mj-cs"/>
              </a:rPr>
            </a:br>
            <a:r>
              <a:rPr lang="en-US" sz="3200" b="1" kern="1200" dirty="0">
                <a:solidFill>
                  <a:schemeClr val="tx2"/>
                </a:solidFill>
                <a:latin typeface="+mj-lt"/>
                <a:ea typeface="+mj-ea"/>
                <a:cs typeface="+mj-cs"/>
              </a:rPr>
              <a:t> Recent Publication Years</a:t>
            </a:r>
          </a:p>
        </p:txBody>
      </p:sp>
      <p:grpSp>
        <p:nvGrpSpPr>
          <p:cNvPr id="11" name="Group 10">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8" name="Freeform: Shape 17">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A picture containing text, sign&#10;&#10;Description automatically generated">
            <a:extLst>
              <a:ext uri="{FF2B5EF4-FFF2-40B4-BE49-F238E27FC236}">
                <a16:creationId xmlns:a16="http://schemas.microsoft.com/office/drawing/2014/main" id="{3746F98C-6B23-44A4-8330-822CA41784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pic>
        <p:nvPicPr>
          <p:cNvPr id="4" name="Picture 3">
            <a:extLst>
              <a:ext uri="{FF2B5EF4-FFF2-40B4-BE49-F238E27FC236}">
                <a16:creationId xmlns:a16="http://schemas.microsoft.com/office/drawing/2014/main" id="{806C1066-DFA5-4243-A35C-7DBFD65A3719}"/>
              </a:ext>
            </a:extLst>
          </p:cNvPr>
          <p:cNvPicPr>
            <a:picLocks noChangeAspect="1"/>
          </p:cNvPicPr>
          <p:nvPr/>
        </p:nvPicPr>
        <p:blipFill>
          <a:blip r:embed="rId3"/>
          <a:stretch>
            <a:fillRect/>
          </a:stretch>
        </p:blipFill>
        <p:spPr>
          <a:xfrm>
            <a:off x="2886074" y="1623416"/>
            <a:ext cx="9305925" cy="5234583"/>
          </a:xfrm>
          <a:prstGeom prst="rect">
            <a:avLst/>
          </a:prstGeom>
          <a:ln w="19050">
            <a:solidFill>
              <a:srgbClr val="00B050"/>
            </a:solidFill>
          </a:ln>
        </p:spPr>
      </p:pic>
      <p:cxnSp>
        <p:nvCxnSpPr>
          <p:cNvPr id="10" name="Straight Arrow Connector 9">
            <a:extLst>
              <a:ext uri="{FF2B5EF4-FFF2-40B4-BE49-F238E27FC236}">
                <a16:creationId xmlns:a16="http://schemas.microsoft.com/office/drawing/2014/main" id="{0874EEE2-4A14-49F1-8387-B1B69C2C0A5D}"/>
              </a:ext>
            </a:extLst>
          </p:cNvPr>
          <p:cNvCxnSpPr/>
          <p:nvPr/>
        </p:nvCxnSpPr>
        <p:spPr>
          <a:xfrm flipH="1">
            <a:off x="3362325" y="3810000"/>
            <a:ext cx="1095375" cy="447675"/>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descr="A picture containing text, sign&#10;&#10;Description automatically generated">
            <a:extLst>
              <a:ext uri="{FF2B5EF4-FFF2-40B4-BE49-F238E27FC236}">
                <a16:creationId xmlns:a16="http://schemas.microsoft.com/office/drawing/2014/main" id="{0072793E-6404-4D28-91AE-E52031301D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26" y="6083301"/>
            <a:ext cx="2169726" cy="669207"/>
          </a:xfrm>
          <a:prstGeom prst="rect">
            <a:avLst/>
          </a:prstGeom>
        </p:spPr>
      </p:pic>
    </p:spTree>
    <p:extLst>
      <p:ext uri="{BB962C8B-B14F-4D97-AF65-F5344CB8AC3E}">
        <p14:creationId xmlns:p14="http://schemas.microsoft.com/office/powerpoint/2010/main" val="1932783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84BC31F7-58EA-4228-A1A8-28B9BD8C343B}"/>
              </a:ext>
            </a:extLst>
          </p:cNvPr>
          <p:cNvSpPr>
            <a:spLocks noGrp="1"/>
          </p:cNvSpPr>
          <p:nvPr>
            <p:ph type="title"/>
          </p:nvPr>
        </p:nvSpPr>
        <p:spPr>
          <a:xfrm>
            <a:off x="4672525" y="220569"/>
            <a:ext cx="6739136" cy="1411222"/>
          </a:xfrm>
        </p:spPr>
        <p:txBody>
          <a:bodyPr vert="horz" lIns="91440" tIns="45720" rIns="91440" bIns="45720" rtlCol="0" anchor="b">
            <a:normAutofit/>
          </a:bodyPr>
          <a:lstStyle/>
          <a:p>
            <a:pPr algn="ctr"/>
            <a:r>
              <a:rPr lang="en-US" sz="3200" b="1" kern="1200" dirty="0">
                <a:solidFill>
                  <a:schemeClr val="tx2"/>
                </a:solidFill>
                <a:latin typeface="+mj-lt"/>
                <a:ea typeface="+mj-ea"/>
                <a:cs typeface="+mj-cs"/>
              </a:rPr>
              <a:t>How to Limit Your </a:t>
            </a:r>
            <a:r>
              <a:rPr lang="en-US" sz="3200" b="1" kern="1200" dirty="0">
                <a:solidFill>
                  <a:schemeClr val="accent1">
                    <a:lumMod val="60000"/>
                    <a:lumOff val="40000"/>
                  </a:schemeClr>
                </a:solidFill>
                <a:latin typeface="+mj-lt"/>
                <a:ea typeface="+mj-ea"/>
                <a:cs typeface="+mj-cs"/>
              </a:rPr>
              <a:t>PubMed</a:t>
            </a:r>
            <a:r>
              <a:rPr lang="en-US" sz="3200" b="1" kern="1200" dirty="0">
                <a:solidFill>
                  <a:schemeClr val="tx2"/>
                </a:solidFill>
                <a:latin typeface="+mj-lt"/>
                <a:ea typeface="+mj-ea"/>
                <a:cs typeface="+mj-cs"/>
              </a:rPr>
              <a:t> Search Results to </a:t>
            </a:r>
            <a:br>
              <a:rPr lang="en-US" sz="3200" b="1" kern="1200" dirty="0">
                <a:solidFill>
                  <a:schemeClr val="tx2"/>
                </a:solidFill>
                <a:latin typeface="+mj-lt"/>
                <a:ea typeface="+mj-ea"/>
                <a:cs typeface="+mj-cs"/>
              </a:rPr>
            </a:br>
            <a:r>
              <a:rPr lang="en-US" sz="3200" b="1" kern="1200" dirty="0">
                <a:solidFill>
                  <a:schemeClr val="tx2"/>
                </a:solidFill>
                <a:latin typeface="+mj-lt"/>
                <a:ea typeface="+mj-ea"/>
                <a:cs typeface="+mj-cs"/>
              </a:rPr>
              <a:t>Recent Publication Years</a:t>
            </a:r>
          </a:p>
        </p:txBody>
      </p:sp>
      <p:grpSp>
        <p:nvGrpSpPr>
          <p:cNvPr id="30" name="Group 29">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31" name="Freeform: Shape 30">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37" name="Freeform: Shape 36">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0" name="Freeform: Shape 39">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A picture containing text, sign&#10;&#10;Description automatically generated">
            <a:extLst>
              <a:ext uri="{FF2B5EF4-FFF2-40B4-BE49-F238E27FC236}">
                <a16:creationId xmlns:a16="http://schemas.microsoft.com/office/drawing/2014/main" id="{164202D2-E656-4802-BE3F-9F45D24BC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pic>
        <p:nvPicPr>
          <p:cNvPr id="4" name="Picture 3">
            <a:extLst>
              <a:ext uri="{FF2B5EF4-FFF2-40B4-BE49-F238E27FC236}">
                <a16:creationId xmlns:a16="http://schemas.microsoft.com/office/drawing/2014/main" id="{00A52D09-6CB1-4DA2-951C-D0724DEAF7F8}"/>
              </a:ext>
            </a:extLst>
          </p:cNvPr>
          <p:cNvPicPr>
            <a:picLocks noChangeAspect="1"/>
          </p:cNvPicPr>
          <p:nvPr/>
        </p:nvPicPr>
        <p:blipFill>
          <a:blip r:embed="rId3"/>
          <a:stretch>
            <a:fillRect/>
          </a:stretch>
        </p:blipFill>
        <p:spPr>
          <a:xfrm>
            <a:off x="2743200" y="1543050"/>
            <a:ext cx="9448800" cy="5314950"/>
          </a:xfrm>
          <a:prstGeom prst="rect">
            <a:avLst/>
          </a:prstGeom>
        </p:spPr>
      </p:pic>
      <p:cxnSp>
        <p:nvCxnSpPr>
          <p:cNvPr id="6" name="Straight Arrow Connector 5">
            <a:extLst>
              <a:ext uri="{FF2B5EF4-FFF2-40B4-BE49-F238E27FC236}">
                <a16:creationId xmlns:a16="http://schemas.microsoft.com/office/drawing/2014/main" id="{5F1114E1-3C4A-4BE5-BAE9-139CD9788BED}"/>
              </a:ext>
            </a:extLst>
          </p:cNvPr>
          <p:cNvCxnSpPr/>
          <p:nvPr/>
        </p:nvCxnSpPr>
        <p:spPr>
          <a:xfrm flipH="1">
            <a:off x="4368800" y="4795520"/>
            <a:ext cx="1727200" cy="1172704"/>
          </a:xfrm>
          <a:prstGeom prst="straightConnector1">
            <a:avLst/>
          </a:prstGeom>
          <a:ln w="508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5" name="Picture 34" descr="A picture containing text, sign&#10;&#10;Description automatically generated">
            <a:extLst>
              <a:ext uri="{FF2B5EF4-FFF2-40B4-BE49-F238E27FC236}">
                <a16:creationId xmlns:a16="http://schemas.microsoft.com/office/drawing/2014/main" id="{5C94BF3B-5823-47DB-BE1F-2732836F20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26" y="5985644"/>
            <a:ext cx="2169726" cy="669207"/>
          </a:xfrm>
          <a:prstGeom prst="rect">
            <a:avLst/>
          </a:prstGeom>
        </p:spPr>
      </p:pic>
    </p:spTree>
    <p:extLst>
      <p:ext uri="{BB962C8B-B14F-4D97-AF65-F5344CB8AC3E}">
        <p14:creationId xmlns:p14="http://schemas.microsoft.com/office/powerpoint/2010/main" val="1215756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314D791-4D8A-4854-B8FC-6959656D0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5076E76-3EB3-4269-8135-07CAB20E5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4D546E2-E459-4ACE-BF9D-D13A6C27DA02}"/>
              </a:ext>
            </a:extLst>
          </p:cNvPr>
          <p:cNvSpPr>
            <a:spLocks noGrp="1"/>
          </p:cNvSpPr>
          <p:nvPr>
            <p:ph type="title"/>
          </p:nvPr>
        </p:nvSpPr>
        <p:spPr>
          <a:xfrm>
            <a:off x="4862989" y="439410"/>
            <a:ext cx="6739136" cy="1404716"/>
          </a:xfrm>
        </p:spPr>
        <p:txBody>
          <a:bodyPr vert="horz" lIns="91440" tIns="45720" rIns="91440" bIns="45720" rtlCol="0" anchor="b">
            <a:normAutofit fontScale="90000"/>
          </a:bodyPr>
          <a:lstStyle/>
          <a:p>
            <a:pPr algn="ctr"/>
            <a:r>
              <a:rPr lang="en-US" sz="3200" b="1" kern="1200" dirty="0">
                <a:solidFill>
                  <a:schemeClr val="tx2"/>
                </a:solidFill>
                <a:latin typeface="+mj-lt"/>
                <a:ea typeface="+mj-ea"/>
                <a:cs typeface="+mj-cs"/>
              </a:rPr>
              <a:t>How to Limit Your </a:t>
            </a:r>
            <a:r>
              <a:rPr lang="en-US" sz="3200" b="1" kern="1200" dirty="0">
                <a:solidFill>
                  <a:schemeClr val="accent1">
                    <a:lumMod val="60000"/>
                    <a:lumOff val="40000"/>
                  </a:schemeClr>
                </a:solidFill>
                <a:latin typeface="+mj-lt"/>
                <a:ea typeface="+mj-ea"/>
                <a:cs typeface="+mj-cs"/>
              </a:rPr>
              <a:t>Academic Search Complete </a:t>
            </a:r>
            <a:r>
              <a:rPr lang="en-US" sz="3200" b="1" kern="1200" dirty="0">
                <a:solidFill>
                  <a:schemeClr val="tx2"/>
                </a:solidFill>
                <a:latin typeface="+mj-lt"/>
                <a:ea typeface="+mj-ea"/>
                <a:cs typeface="+mj-cs"/>
              </a:rPr>
              <a:t>Search Results</a:t>
            </a:r>
            <a:br>
              <a:rPr lang="en-US" sz="3200" b="1" kern="1200" dirty="0">
                <a:solidFill>
                  <a:schemeClr val="tx2"/>
                </a:solidFill>
                <a:latin typeface="+mj-lt"/>
                <a:ea typeface="+mj-ea"/>
                <a:cs typeface="+mj-cs"/>
              </a:rPr>
            </a:br>
            <a:r>
              <a:rPr lang="en-US" sz="3200" b="1" kern="1200" dirty="0">
                <a:solidFill>
                  <a:schemeClr val="tx2"/>
                </a:solidFill>
                <a:latin typeface="+mj-lt"/>
                <a:ea typeface="+mj-ea"/>
                <a:cs typeface="+mj-cs"/>
              </a:rPr>
              <a:t> to Recent Publication Years</a:t>
            </a:r>
          </a:p>
        </p:txBody>
      </p:sp>
      <p:grpSp>
        <p:nvGrpSpPr>
          <p:cNvPr id="11" name="Group 10">
            <a:extLst>
              <a:ext uri="{FF2B5EF4-FFF2-40B4-BE49-F238E27FC236}">
                <a16:creationId xmlns:a16="http://schemas.microsoft.com/office/drawing/2014/main" id="{5EB3C7E5-50E1-4F9E-AEA3-A6D2190394F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305" y="0"/>
            <a:ext cx="5163047" cy="3153018"/>
            <a:chOff x="6867015" y="-1"/>
            <a:chExt cx="5324985" cy="3251912"/>
          </a:xfrm>
          <a:solidFill>
            <a:schemeClr val="accent5">
              <a:alpha val="10000"/>
            </a:schemeClr>
          </a:solidFill>
        </p:grpSpPr>
        <p:sp>
          <p:nvSpPr>
            <p:cNvPr id="12" name="Freeform: Shape 11">
              <a:extLst>
                <a:ext uri="{FF2B5EF4-FFF2-40B4-BE49-F238E27FC236}">
                  <a16:creationId xmlns:a16="http://schemas.microsoft.com/office/drawing/2014/main" id="{80233B5C-C5A9-48C0-8C07-21E6F6B36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0F3AF96-AAC1-41E3-9F66-0A6277845D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F38A98-557F-4C23-935A-42806B67A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ACEB13D-EBFC-4288-B604-572C2F779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B988F9A4-0578-4C59-8B4A-346E02CF3A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9262397" y="3928396"/>
            <a:ext cx="3142400" cy="2716805"/>
            <a:chOff x="-305" y="-4155"/>
            <a:chExt cx="2514948" cy="2174333"/>
          </a:xfrm>
        </p:grpSpPr>
        <p:sp>
          <p:nvSpPr>
            <p:cNvPr id="18" name="Freeform: Shape 17">
              <a:extLst>
                <a:ext uri="{FF2B5EF4-FFF2-40B4-BE49-F238E27FC236}">
                  <a16:creationId xmlns:a16="http://schemas.microsoft.com/office/drawing/2014/main" id="{F63F827B-FA00-442A-A09C-806F1FFA3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C876680-EE75-4791-842F-E23509221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819B2-70D4-4E0A-8D51-6B359B44CB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1" name="Freeform: Shape 20">
              <a:extLst>
                <a:ext uri="{FF2B5EF4-FFF2-40B4-BE49-F238E27FC236}">
                  <a16:creationId xmlns:a16="http://schemas.microsoft.com/office/drawing/2014/main" id="{5FA8033D-6A70-4FA5-8F37-7F8C117C9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descr="A picture containing text, sign&#10;&#10;Description automatically generated">
            <a:extLst>
              <a:ext uri="{FF2B5EF4-FFF2-40B4-BE49-F238E27FC236}">
                <a16:creationId xmlns:a16="http://schemas.microsoft.com/office/drawing/2014/main" id="{37061400-6AD3-4D84-95A5-7954010BE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pic>
        <p:nvPicPr>
          <p:cNvPr id="4" name="Picture 3">
            <a:extLst>
              <a:ext uri="{FF2B5EF4-FFF2-40B4-BE49-F238E27FC236}">
                <a16:creationId xmlns:a16="http://schemas.microsoft.com/office/drawing/2014/main" id="{2929403D-8DBC-4BBB-B98D-B5DB30206207}"/>
              </a:ext>
            </a:extLst>
          </p:cNvPr>
          <p:cNvPicPr>
            <a:picLocks noChangeAspect="1"/>
          </p:cNvPicPr>
          <p:nvPr/>
        </p:nvPicPr>
        <p:blipFill>
          <a:blip r:embed="rId3"/>
          <a:stretch>
            <a:fillRect/>
          </a:stretch>
        </p:blipFill>
        <p:spPr>
          <a:xfrm>
            <a:off x="3210560" y="1805940"/>
            <a:ext cx="8981440" cy="5052060"/>
          </a:xfrm>
          <a:prstGeom prst="rect">
            <a:avLst/>
          </a:prstGeom>
        </p:spPr>
      </p:pic>
      <p:cxnSp>
        <p:nvCxnSpPr>
          <p:cNvPr id="6" name="Straight Arrow Connector 5">
            <a:extLst>
              <a:ext uri="{FF2B5EF4-FFF2-40B4-BE49-F238E27FC236}">
                <a16:creationId xmlns:a16="http://schemas.microsoft.com/office/drawing/2014/main" id="{104157C1-3F27-4579-ACEC-21FF7C349BD6}"/>
              </a:ext>
            </a:extLst>
          </p:cNvPr>
          <p:cNvCxnSpPr/>
          <p:nvPr/>
        </p:nvCxnSpPr>
        <p:spPr>
          <a:xfrm flipH="1">
            <a:off x="4033520" y="3860800"/>
            <a:ext cx="1290320" cy="995680"/>
          </a:xfrm>
          <a:prstGeom prst="straightConnector1">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descr="A picture containing text, sign&#10;&#10;Description automatically generated">
            <a:extLst>
              <a:ext uri="{FF2B5EF4-FFF2-40B4-BE49-F238E27FC236}">
                <a16:creationId xmlns:a16="http://schemas.microsoft.com/office/drawing/2014/main" id="{E12B39AF-F023-4DDC-BADD-F70EA0587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20" y="6073971"/>
            <a:ext cx="2169726" cy="669207"/>
          </a:xfrm>
          <a:prstGeom prst="rect">
            <a:avLst/>
          </a:prstGeom>
        </p:spPr>
      </p:pic>
    </p:spTree>
    <p:extLst>
      <p:ext uri="{BB962C8B-B14F-4D97-AF65-F5344CB8AC3E}">
        <p14:creationId xmlns:p14="http://schemas.microsoft.com/office/powerpoint/2010/main" val="1360507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753BCB3-C81B-4BA5-9F33-E26A153AEC82}"/>
              </a:ext>
            </a:extLst>
          </p:cNvPr>
          <p:cNvSpPr>
            <a:spLocks noGrp="1"/>
          </p:cNvSpPr>
          <p:nvPr>
            <p:ph type="title"/>
          </p:nvPr>
        </p:nvSpPr>
        <p:spPr>
          <a:xfrm>
            <a:off x="3027924" y="991261"/>
            <a:ext cx="5754696" cy="1837349"/>
          </a:xfrm>
        </p:spPr>
        <p:txBody>
          <a:bodyPr>
            <a:normAutofit/>
          </a:bodyPr>
          <a:lstStyle/>
          <a:p>
            <a:pPr algn="ctr"/>
            <a:r>
              <a:rPr lang="en-US" sz="3600" b="1" dirty="0">
                <a:solidFill>
                  <a:schemeClr val="tx2"/>
                </a:solidFill>
              </a:rPr>
              <a:t>This Presentation</a:t>
            </a:r>
            <a:br>
              <a:rPr lang="en-US" sz="3600" b="1" dirty="0">
                <a:solidFill>
                  <a:schemeClr val="tx2"/>
                </a:solidFill>
              </a:rPr>
            </a:br>
            <a:r>
              <a:rPr lang="en-US" sz="3600" b="1" dirty="0">
                <a:solidFill>
                  <a:schemeClr val="tx2"/>
                </a:solidFill>
              </a:rPr>
              <a:t> Will Show You:</a:t>
            </a:r>
            <a:br>
              <a:rPr lang="en-US" sz="3600" b="1" dirty="0">
                <a:solidFill>
                  <a:schemeClr val="tx2"/>
                </a:solidFill>
              </a:rPr>
            </a:br>
            <a:endParaRPr lang="en-US" sz="3600" b="1" dirty="0">
              <a:solidFill>
                <a:schemeClr val="tx2"/>
              </a:solidFill>
            </a:endParaRPr>
          </a:p>
        </p:txBody>
      </p:sp>
      <p:sp>
        <p:nvSpPr>
          <p:cNvPr id="3" name="Content Placeholder 2">
            <a:extLst>
              <a:ext uri="{FF2B5EF4-FFF2-40B4-BE49-F238E27FC236}">
                <a16:creationId xmlns:a16="http://schemas.microsoft.com/office/drawing/2014/main" id="{75305D3F-B218-4FD4-9B08-6896B181839A}"/>
              </a:ext>
            </a:extLst>
          </p:cNvPr>
          <p:cNvSpPr>
            <a:spLocks noGrp="1"/>
          </p:cNvSpPr>
          <p:nvPr>
            <p:ph idx="1"/>
          </p:nvPr>
        </p:nvSpPr>
        <p:spPr>
          <a:xfrm>
            <a:off x="3334881" y="2614572"/>
            <a:ext cx="5709721" cy="3010917"/>
          </a:xfrm>
        </p:spPr>
        <p:txBody>
          <a:bodyPr anchor="t">
            <a:normAutofit lnSpcReduction="10000"/>
          </a:bodyPr>
          <a:lstStyle/>
          <a:p>
            <a:r>
              <a:rPr lang="en-US" sz="2000" dirty="0">
                <a:solidFill>
                  <a:schemeClr val="tx2"/>
                </a:solidFill>
              </a:rPr>
              <a:t>How to get help from the College Librarian</a:t>
            </a:r>
          </a:p>
          <a:p>
            <a:r>
              <a:rPr lang="en-US" sz="2000" dirty="0">
                <a:solidFill>
                  <a:schemeClr val="tx2"/>
                </a:solidFill>
              </a:rPr>
              <a:t>How to identify and find quantitative and qualitative research study articles </a:t>
            </a:r>
          </a:p>
          <a:p>
            <a:r>
              <a:rPr lang="en-US" sz="2000" dirty="0">
                <a:solidFill>
                  <a:schemeClr val="tx2"/>
                </a:solidFill>
              </a:rPr>
              <a:t>How to use the </a:t>
            </a:r>
            <a:r>
              <a:rPr lang="en-US" sz="2000" dirty="0" err="1">
                <a:solidFill>
                  <a:schemeClr val="tx2"/>
                </a:solidFill>
              </a:rPr>
              <a:t>eLibrary</a:t>
            </a:r>
            <a:r>
              <a:rPr lang="en-US" sz="2000" dirty="0">
                <a:solidFill>
                  <a:schemeClr val="tx2"/>
                </a:solidFill>
              </a:rPr>
              <a:t> and its databases to find articles</a:t>
            </a:r>
          </a:p>
          <a:p>
            <a:r>
              <a:rPr lang="en-US" sz="2000" dirty="0">
                <a:solidFill>
                  <a:schemeClr val="tx2"/>
                </a:solidFill>
              </a:rPr>
              <a:t>How to get full-text articles on your own or request them from the librarian</a:t>
            </a:r>
          </a:p>
          <a:p>
            <a:r>
              <a:rPr lang="en-US" sz="2000" dirty="0">
                <a:solidFill>
                  <a:schemeClr val="tx2"/>
                </a:solidFill>
              </a:rPr>
              <a:t>Tips on finding articles you can use</a:t>
            </a:r>
          </a:p>
          <a:p>
            <a:r>
              <a:rPr lang="en-US" sz="2000" dirty="0">
                <a:solidFill>
                  <a:schemeClr val="tx2"/>
                </a:solidFill>
              </a:rPr>
              <a:t>And more!</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descr="A picture containing text, sign&#10;&#10;Description automatically generated">
            <a:extLst>
              <a:ext uri="{FF2B5EF4-FFF2-40B4-BE49-F238E27FC236}">
                <a16:creationId xmlns:a16="http://schemas.microsoft.com/office/drawing/2014/main" id="{5DCB6044-834F-4DEF-83D6-F1CE703A4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371501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DC6FF7E-F899-40A6-A08F-E06E0618B6E7}"/>
              </a:ext>
            </a:extLst>
          </p:cNvPr>
          <p:cNvSpPr>
            <a:spLocks noGrp="1"/>
          </p:cNvSpPr>
          <p:nvPr>
            <p:ph type="title"/>
          </p:nvPr>
        </p:nvSpPr>
        <p:spPr>
          <a:xfrm>
            <a:off x="3080393" y="262883"/>
            <a:ext cx="6030908" cy="939633"/>
          </a:xfrm>
        </p:spPr>
        <p:txBody>
          <a:bodyPr vert="horz" lIns="91440" tIns="45720" rIns="91440" bIns="45720" rtlCol="0" anchor="b">
            <a:normAutofit/>
          </a:bodyPr>
          <a:lstStyle/>
          <a:p>
            <a:pPr algn="ctr"/>
            <a:r>
              <a:rPr lang="en-US" sz="5200" kern="1200" dirty="0">
                <a:solidFill>
                  <a:schemeClr val="tx2"/>
                </a:solidFill>
                <a:latin typeface="+mj-lt"/>
                <a:ea typeface="+mj-ea"/>
                <a:cs typeface="+mj-cs"/>
              </a:rPr>
              <a:t>Getting Full Text PDFs</a:t>
            </a:r>
          </a:p>
        </p:txBody>
      </p:sp>
      <p:sp>
        <p:nvSpPr>
          <p:cNvPr id="4" name="TextBox 3">
            <a:extLst>
              <a:ext uri="{FF2B5EF4-FFF2-40B4-BE49-F238E27FC236}">
                <a16:creationId xmlns:a16="http://schemas.microsoft.com/office/drawing/2014/main" id="{7C95A13B-D952-44C8-95F6-3007AD9464CA}"/>
              </a:ext>
            </a:extLst>
          </p:cNvPr>
          <p:cNvSpPr txBox="1"/>
          <p:nvPr/>
        </p:nvSpPr>
        <p:spPr>
          <a:xfrm>
            <a:off x="3337010" y="1306435"/>
            <a:ext cx="6274966" cy="5724644"/>
          </a:xfrm>
          <a:prstGeom prst="rect">
            <a:avLst/>
          </a:prstGeom>
          <a:noFill/>
        </p:spPr>
        <p:txBody>
          <a:bodyPr wrap="square" rtlCol="0">
            <a:spAutoFit/>
          </a:bodyPr>
          <a:lstStyle/>
          <a:p>
            <a:pPr marL="285750" indent="-285750">
              <a:buFont typeface="Arial" panose="020B0604020202020204" pitchFamily="34" charset="0"/>
              <a:buChar char="•"/>
            </a:pPr>
            <a:r>
              <a:rPr lang="en-US" u="sng" dirty="0">
                <a:hlinkClick r:id="rId2"/>
              </a:rPr>
              <a:t>Read </a:t>
            </a:r>
            <a:r>
              <a:rPr lang="en-US" dirty="0">
                <a:hlinkClick r:id="rId2"/>
              </a:rPr>
              <a:t>How to Find Full Text On Your Own</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Request full text in </a:t>
            </a:r>
            <a:r>
              <a:rPr lang="en-US" b="1" dirty="0"/>
              <a:t>Ovid Discovery </a:t>
            </a:r>
            <a:r>
              <a:rPr lang="en-US" dirty="0"/>
              <a:t>using the Request Form that appears on the bottom of the screen after clicking on an article title. </a:t>
            </a:r>
            <a:r>
              <a:rPr lang="en-US" sz="2400" dirty="0">
                <a:sym typeface="Wingdings" panose="05000000000000000000" pitchFamily="2" charset="2"/>
              </a:rPr>
              <a:t></a:t>
            </a:r>
            <a:r>
              <a:rPr lang="en-US" dirty="0">
                <a:sym typeface="Wingdings" panose="05000000000000000000" pitchFamily="2" charset="2"/>
              </a:rPr>
              <a:t>Be sure to change the </a:t>
            </a:r>
            <a:r>
              <a:rPr lang="en-US" b="1" dirty="0">
                <a:sym typeface="Wingdings" panose="05000000000000000000" pitchFamily="2" charset="2"/>
              </a:rPr>
              <a:t>Affiliated Location </a:t>
            </a:r>
            <a:r>
              <a:rPr lang="en-US" dirty="0">
                <a:sym typeface="Wingdings" panose="05000000000000000000" pitchFamily="2" charset="2"/>
              </a:rPr>
              <a:t>to the College.</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Request full text in </a:t>
            </a:r>
            <a:r>
              <a:rPr lang="en-US" b="1" dirty="0">
                <a:sym typeface="Wingdings" panose="05000000000000000000" pitchFamily="2" charset="2"/>
              </a:rPr>
              <a:t>PubMed</a:t>
            </a:r>
            <a:r>
              <a:rPr lang="en-US" dirty="0">
                <a:sym typeface="Wingdings" panose="05000000000000000000" pitchFamily="2" charset="2"/>
              </a:rPr>
              <a:t> by emailing the PMID (number that appears in the article citation) to the librarian.</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Request full text in </a:t>
            </a:r>
            <a:r>
              <a:rPr lang="en-US" b="1" dirty="0">
                <a:sym typeface="Wingdings" panose="05000000000000000000" pitchFamily="2" charset="2"/>
              </a:rPr>
              <a:t>Academic Search Complete </a:t>
            </a:r>
            <a:r>
              <a:rPr lang="en-US" dirty="0">
                <a:sym typeface="Wingdings" panose="05000000000000000000" pitchFamily="2" charset="2"/>
              </a:rPr>
              <a:t>by clicking “Check Bon Secours </a:t>
            </a:r>
            <a:r>
              <a:rPr lang="en-US" dirty="0" err="1">
                <a:sym typeface="Wingdings" panose="05000000000000000000" pitchFamily="2" charset="2"/>
              </a:rPr>
              <a:t>eLibrary</a:t>
            </a:r>
            <a:r>
              <a:rPr lang="en-US" dirty="0">
                <a:sym typeface="Wingdings" panose="05000000000000000000" pitchFamily="2" charset="2"/>
              </a:rPr>
              <a:t> for Full Text” after a search results, and either clicking the blue Read Article button or completing the request form.</a:t>
            </a:r>
          </a:p>
          <a:p>
            <a:pPr marL="285750" indent="-285750">
              <a:buFont typeface="Arial" panose="020B0604020202020204" pitchFamily="34" charset="0"/>
              <a:buChar char="•"/>
            </a:pPr>
            <a:endParaRPr lang="en-US" b="1" dirty="0">
              <a:sym typeface="Wingdings" panose="05000000000000000000" pitchFamily="2" charset="2"/>
            </a:endParaRPr>
          </a:p>
          <a:p>
            <a:pPr marL="285750" indent="-285750">
              <a:buFont typeface="Arial" panose="020B0604020202020204" pitchFamily="34" charset="0"/>
              <a:buChar char="•"/>
            </a:pPr>
            <a:r>
              <a:rPr lang="en-US" dirty="0">
                <a:sym typeface="Wingdings" panose="05000000000000000000" pitchFamily="2" charset="2"/>
              </a:rPr>
              <a:t>Request full text from </a:t>
            </a:r>
            <a:r>
              <a:rPr lang="en-US" b="1" dirty="0">
                <a:sym typeface="Wingdings" panose="05000000000000000000" pitchFamily="2" charset="2"/>
              </a:rPr>
              <a:t>Google Scholar </a:t>
            </a:r>
            <a:r>
              <a:rPr lang="en-US" dirty="0">
                <a:sym typeface="Wingdings" panose="05000000000000000000" pitchFamily="2" charset="2"/>
              </a:rPr>
              <a:t>or the Internet by emailing the article title, journal name, volume and issue, or the DOI, to the librarian.</a:t>
            </a:r>
          </a:p>
          <a:p>
            <a:pPr marL="285750" indent="-285750">
              <a:buFont typeface="Arial" panose="020B0604020202020204" pitchFamily="34" charset="0"/>
              <a:buChar char="•"/>
            </a:pPr>
            <a:endParaRPr lang="en-US" dirty="0">
              <a:sym typeface="Wingdings" panose="05000000000000000000" pitchFamily="2" charset="2"/>
            </a:endParaRPr>
          </a:p>
          <a:p>
            <a:pPr marL="285750" indent="-285750">
              <a:buFont typeface="Arial" panose="020B0604020202020204" pitchFamily="34" charset="0"/>
              <a:buChar char="•"/>
            </a:pPr>
            <a:endParaRPr lang="en-US" dirty="0"/>
          </a:p>
        </p:txBody>
      </p:sp>
      <p:pic>
        <p:nvPicPr>
          <p:cNvPr id="19" name="Picture 18" descr="A picture containing text, sign&#10;&#10;Description automatically generated">
            <a:extLst>
              <a:ext uri="{FF2B5EF4-FFF2-40B4-BE49-F238E27FC236}">
                <a16:creationId xmlns:a16="http://schemas.microsoft.com/office/drawing/2014/main" id="{1EF962FE-F672-4149-A482-85F8DD457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196630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Rectangle 10">
            <a:extLst>
              <a:ext uri="{FF2B5EF4-FFF2-40B4-BE49-F238E27FC236}">
                <a16:creationId xmlns:a16="http://schemas.microsoft.com/office/drawing/2014/main" id="{0BD8B065-EE51-4AE2-A94C-86249998FD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5D693F-1FF7-403C-BC86-B0581D3EE1D8}"/>
              </a:ext>
            </a:extLst>
          </p:cNvPr>
          <p:cNvSpPr>
            <a:spLocks noGrp="1"/>
          </p:cNvSpPr>
          <p:nvPr>
            <p:ph type="title"/>
          </p:nvPr>
        </p:nvSpPr>
        <p:spPr>
          <a:xfrm>
            <a:off x="5253146" y="539645"/>
            <a:ext cx="5703805" cy="835549"/>
          </a:xfrm>
        </p:spPr>
        <p:txBody>
          <a:bodyPr vert="horz" lIns="91440" tIns="45720" rIns="91440" bIns="45720" rtlCol="0" anchor="b">
            <a:normAutofit/>
          </a:bodyPr>
          <a:lstStyle/>
          <a:p>
            <a:pPr algn="ctr"/>
            <a:r>
              <a:rPr lang="en-US" sz="5200" b="1" kern="1200" dirty="0">
                <a:solidFill>
                  <a:schemeClr val="tx2"/>
                </a:solidFill>
                <a:latin typeface="+mj-lt"/>
                <a:ea typeface="+mj-ea"/>
                <a:cs typeface="+mj-cs"/>
              </a:rPr>
              <a:t>Some Parting Words</a:t>
            </a:r>
          </a:p>
        </p:txBody>
      </p:sp>
      <p:grpSp>
        <p:nvGrpSpPr>
          <p:cNvPr id="13" name="Group 12">
            <a:extLst>
              <a:ext uri="{FF2B5EF4-FFF2-40B4-BE49-F238E27FC236}">
                <a16:creationId xmlns:a16="http://schemas.microsoft.com/office/drawing/2014/main" id="{18999293-B054-4B57-A26F-D04C2BB113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43336"/>
            <a:ext cx="5163047" cy="2657478"/>
            <a:chOff x="6867015" y="-1"/>
            <a:chExt cx="5324985" cy="3251912"/>
          </a:xfrm>
          <a:solidFill>
            <a:schemeClr val="bg1">
              <a:alpha val="30000"/>
            </a:schemeClr>
          </a:solidFill>
        </p:grpSpPr>
        <p:sp>
          <p:nvSpPr>
            <p:cNvPr id="14" name="Freeform: Shape 13">
              <a:extLst>
                <a:ext uri="{FF2B5EF4-FFF2-40B4-BE49-F238E27FC236}">
                  <a16:creationId xmlns:a16="http://schemas.microsoft.com/office/drawing/2014/main" id="{5E505D8A-F41A-450D-A648-E77DF6B8D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2BD6DCE-6A81-4F34-9958-67B578EA16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C462BE8-CD72-48CF-8A7B-C716D2B99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C2CDB70-40F1-4D00-8F17-A532E732E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761945C4-D997-42F3-B59A-984CF006671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20" name="Freeform: Shape 19">
              <a:extLst>
                <a:ext uri="{FF2B5EF4-FFF2-40B4-BE49-F238E27FC236}">
                  <a16:creationId xmlns:a16="http://schemas.microsoft.com/office/drawing/2014/main" id="{4651FE4A-9487-43BE-A388-134535743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44B0EF3-9992-4B95-8A43-6206B3FC3F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1B1C1F-C2FE-4C47-9D74-ADB9B53F4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1048177B-A49E-4E24-9007-07A0EDD6A2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22653524-3D4E-4CCA-9929-D13D195B5EAE}"/>
              </a:ext>
            </a:extLst>
          </p:cNvPr>
          <p:cNvSpPr txBox="1"/>
          <p:nvPr/>
        </p:nvSpPr>
        <p:spPr>
          <a:xfrm>
            <a:off x="1906290" y="1653320"/>
            <a:ext cx="9063521" cy="4985980"/>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accent1">
                    <a:lumMod val="75000"/>
                  </a:schemeClr>
                </a:solidFill>
              </a:rPr>
              <a:t>Research takes time. You may end up crying real tears if you wait until one or two days before the assignment due date to search for articles. Your instructor may reject some articles you find, so build extra time into your searching.</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t>If you hit a paywall while trying to get full text, </a:t>
            </a:r>
            <a:r>
              <a:rPr lang="en-US" b="1" dirty="0"/>
              <a:t>contact the librarian</a:t>
            </a:r>
            <a:r>
              <a:rPr lang="en-US" dirty="0"/>
              <a:t>. There is no need to ever pay for articles. Most can be obtained by her, using logins and external resources.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chemeClr val="accent1">
                    <a:lumMod val="75000"/>
                  </a:schemeClr>
                </a:solidFill>
              </a:rPr>
              <a:t>Remember that the librarian’s work hours end at 4:30 p.m. Any full text requests or requests for research help made after that time will be filled the following business day.</a:t>
            </a:r>
          </a:p>
          <a:p>
            <a:pPr marL="285750" indent="-285750">
              <a:buFont typeface="Arial" panose="020B0604020202020204" pitchFamily="34" charset="0"/>
              <a:buChar char="•"/>
            </a:pPr>
            <a:endParaRPr lang="en-US" dirty="0">
              <a:solidFill>
                <a:schemeClr val="accent1">
                  <a:lumMod val="75000"/>
                </a:schemeClr>
              </a:solidFill>
            </a:endParaRPr>
          </a:p>
          <a:p>
            <a:pPr marL="285750" indent="-285750">
              <a:buFont typeface="Arial" panose="020B0604020202020204" pitchFamily="34" charset="0"/>
              <a:buChar char="•"/>
            </a:pPr>
            <a:r>
              <a:rPr lang="en-US" dirty="0"/>
              <a:t>Ask for help! Finding appropriate articles can be difficult. </a:t>
            </a:r>
          </a:p>
          <a:p>
            <a:r>
              <a:rPr lang="en-US" dirty="0"/>
              <a:t>                                                  </a:t>
            </a:r>
          </a:p>
          <a:p>
            <a:endParaRPr lang="en-US" dirty="0"/>
          </a:p>
          <a:p>
            <a:endParaRPr lang="en-US" dirty="0"/>
          </a:p>
          <a:p>
            <a:r>
              <a:rPr lang="en-US" sz="4800" dirty="0"/>
              <a:t>        </a:t>
            </a:r>
            <a:r>
              <a:rPr lang="en-US" sz="4800" dirty="0">
                <a:solidFill>
                  <a:srgbClr val="3F816B"/>
                </a:solidFill>
              </a:rPr>
              <a:t>Don’t Give Up!  Good Luck!</a:t>
            </a:r>
          </a:p>
          <a:p>
            <a:endParaRPr lang="en-US" b="1" dirty="0"/>
          </a:p>
        </p:txBody>
      </p:sp>
      <p:pic>
        <p:nvPicPr>
          <p:cNvPr id="18" name="Picture 17" descr="A picture containing text, sign&#10;&#10;Description automatically generated">
            <a:extLst>
              <a:ext uri="{FF2B5EF4-FFF2-40B4-BE49-F238E27FC236}">
                <a16:creationId xmlns:a16="http://schemas.microsoft.com/office/drawing/2014/main" id="{4C2CCBA9-7B93-4C9D-B1E0-4EB7E0DD7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2079815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2870A1-8568-4F0A-B99C-F3B4DADDAEC2}"/>
              </a:ext>
            </a:extLst>
          </p:cNvPr>
          <p:cNvSpPr>
            <a:spLocks noGrp="1"/>
          </p:cNvSpPr>
          <p:nvPr>
            <p:ph type="title"/>
          </p:nvPr>
        </p:nvSpPr>
        <p:spPr>
          <a:xfrm>
            <a:off x="804672" y="802955"/>
            <a:ext cx="4766330" cy="1454051"/>
          </a:xfrm>
        </p:spPr>
        <p:txBody>
          <a:bodyPr>
            <a:normAutofit/>
          </a:bodyPr>
          <a:lstStyle/>
          <a:p>
            <a:r>
              <a:rPr lang="en-US" sz="3600" b="1" dirty="0">
                <a:solidFill>
                  <a:schemeClr val="tx2"/>
                </a:solidFill>
              </a:rPr>
              <a:t>Getting Help</a:t>
            </a:r>
          </a:p>
        </p:txBody>
      </p:sp>
      <p:sp>
        <p:nvSpPr>
          <p:cNvPr id="23" name="Content Placeholder 22">
            <a:extLst>
              <a:ext uri="{FF2B5EF4-FFF2-40B4-BE49-F238E27FC236}">
                <a16:creationId xmlns:a16="http://schemas.microsoft.com/office/drawing/2014/main" id="{C73E5642-C0DF-8438-DEFA-C182FE979EE0}"/>
              </a:ext>
            </a:extLst>
          </p:cNvPr>
          <p:cNvSpPr>
            <a:spLocks noGrp="1"/>
          </p:cNvSpPr>
          <p:nvPr>
            <p:ph idx="1"/>
          </p:nvPr>
        </p:nvSpPr>
        <p:spPr>
          <a:xfrm>
            <a:off x="804672" y="2421683"/>
            <a:ext cx="4765949" cy="3353476"/>
          </a:xfrm>
        </p:spPr>
        <p:txBody>
          <a:bodyPr anchor="t">
            <a:normAutofit/>
          </a:bodyPr>
          <a:lstStyle/>
          <a:p>
            <a:pPr marL="0" indent="0" algn="ctr">
              <a:buNone/>
            </a:pPr>
            <a:r>
              <a:rPr lang="en-US" sz="1800" u="sng" dirty="0">
                <a:solidFill>
                  <a:schemeClr val="tx2"/>
                </a:solidFill>
              </a:rPr>
              <a:t>Tina Metzger, College Librarian</a:t>
            </a:r>
          </a:p>
          <a:p>
            <a:pPr marL="0" indent="0" algn="ctr">
              <a:lnSpc>
                <a:spcPct val="100000"/>
              </a:lnSpc>
              <a:buNone/>
            </a:pPr>
            <a:r>
              <a:rPr lang="en-US" sz="1800" dirty="0">
                <a:solidFill>
                  <a:schemeClr val="tx2"/>
                </a:solidFill>
              </a:rPr>
              <a:t>Monday through Friday</a:t>
            </a:r>
          </a:p>
          <a:p>
            <a:pPr marL="0" indent="0" algn="ctr">
              <a:lnSpc>
                <a:spcPct val="100000"/>
              </a:lnSpc>
              <a:buNone/>
            </a:pPr>
            <a:r>
              <a:rPr lang="en-US" sz="1800" dirty="0">
                <a:solidFill>
                  <a:schemeClr val="tx2"/>
                </a:solidFill>
              </a:rPr>
              <a:t> 8:00 a.m. – 4:30 p.m.</a:t>
            </a:r>
          </a:p>
          <a:p>
            <a:pPr marL="0" indent="0" algn="ctr">
              <a:lnSpc>
                <a:spcPct val="100000"/>
              </a:lnSpc>
              <a:buNone/>
            </a:pPr>
            <a:r>
              <a:rPr lang="en-US" sz="1800" dirty="0">
                <a:solidFill>
                  <a:schemeClr val="tx2"/>
                </a:solidFill>
              </a:rPr>
              <a:t>Available to Zoom, Email, or Meet in Person</a:t>
            </a:r>
          </a:p>
          <a:p>
            <a:pPr marL="0" indent="0" algn="ctr">
              <a:lnSpc>
                <a:spcPct val="100000"/>
              </a:lnSpc>
              <a:buNone/>
            </a:pPr>
            <a:r>
              <a:rPr lang="en-US" sz="1800" dirty="0">
                <a:solidFill>
                  <a:schemeClr val="tx2"/>
                </a:solidFill>
                <a:hlinkClick r:id="rId2"/>
              </a:rPr>
              <a:t>tina_metzger@bshsi.org</a:t>
            </a:r>
            <a:endParaRPr lang="en-US" sz="1800" dirty="0">
              <a:solidFill>
                <a:schemeClr val="tx2"/>
              </a:solidFill>
            </a:endParaRPr>
          </a:p>
          <a:p>
            <a:pPr marL="0" indent="0" algn="ctr">
              <a:lnSpc>
                <a:spcPct val="100000"/>
              </a:lnSpc>
              <a:buNone/>
            </a:pPr>
            <a:r>
              <a:rPr lang="en-US" sz="1800" dirty="0">
                <a:solidFill>
                  <a:schemeClr val="tx2"/>
                </a:solidFill>
                <a:hlinkClick r:id="rId3"/>
              </a:rPr>
              <a:t>library@bsmcon.edu</a:t>
            </a:r>
            <a:endParaRPr lang="en-US" sz="1800" dirty="0">
              <a:solidFill>
                <a:schemeClr val="tx2"/>
              </a:solidFill>
            </a:endParaRPr>
          </a:p>
          <a:p>
            <a:pPr marL="0" indent="0" algn="ctr">
              <a:lnSpc>
                <a:spcPct val="100000"/>
              </a:lnSpc>
              <a:buNone/>
            </a:pPr>
            <a:r>
              <a:rPr lang="en-US" sz="1800" dirty="0">
                <a:solidFill>
                  <a:schemeClr val="tx2"/>
                </a:solidFill>
                <a:hlinkClick r:id="rId4"/>
              </a:rPr>
              <a:t>https://www.bsmcon.edu/library</a:t>
            </a:r>
            <a:endParaRPr lang="en-US" sz="1800" dirty="0">
              <a:solidFill>
                <a:schemeClr val="tx2"/>
              </a:solidFill>
            </a:endParaRPr>
          </a:p>
          <a:p>
            <a:pPr marL="0" indent="0" algn="ctr">
              <a:lnSpc>
                <a:spcPct val="100000"/>
              </a:lnSpc>
              <a:buNone/>
            </a:pPr>
            <a:endParaRPr lang="en-US" sz="1800" dirty="0">
              <a:solidFill>
                <a:schemeClr val="tx2"/>
              </a:solidFill>
            </a:endParaRPr>
          </a:p>
          <a:p>
            <a:pPr marL="0" indent="0" algn="ctr">
              <a:lnSpc>
                <a:spcPct val="100000"/>
              </a:lnSpc>
              <a:buNone/>
            </a:pPr>
            <a:endParaRPr lang="en-US" sz="1800" dirty="0">
              <a:solidFill>
                <a:schemeClr val="tx2"/>
              </a:solidFill>
            </a:endParaRPr>
          </a:p>
          <a:p>
            <a:pPr marL="0" indent="0" algn="ctr">
              <a:lnSpc>
                <a:spcPct val="100000"/>
              </a:lnSpc>
              <a:buNone/>
            </a:pPr>
            <a:endParaRPr lang="en-US" sz="1800" dirty="0">
              <a:solidFill>
                <a:schemeClr val="tx2"/>
              </a:solidFill>
            </a:endParaRPr>
          </a:p>
        </p:txBody>
      </p:sp>
      <p:grpSp>
        <p:nvGrpSpPr>
          <p:cNvPr id="30" name="Group 29">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18240" y="-16714"/>
            <a:ext cx="6373761" cy="6874714"/>
            <a:chOff x="5818240" y="-1"/>
            <a:chExt cx="6373761" cy="6874714"/>
          </a:xfrm>
        </p:grpSpPr>
        <p:sp>
          <p:nvSpPr>
            <p:cNvPr id="31" name="Freeform: Shape 30">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close-up of a person smiling&#10;&#10;Description automatically generated">
            <a:extLst>
              <a:ext uri="{FF2B5EF4-FFF2-40B4-BE49-F238E27FC236}">
                <a16:creationId xmlns:a16="http://schemas.microsoft.com/office/drawing/2014/main" id="{7EF3AA3B-8F3D-4F5B-AB4F-93EE5C3414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42" y="1700784"/>
            <a:ext cx="3252132" cy="4379976"/>
          </a:xfrm>
          <a:prstGeom prst="rect">
            <a:avLst/>
          </a:prstGeom>
        </p:spPr>
      </p:pic>
      <p:pic>
        <p:nvPicPr>
          <p:cNvPr id="24" name="Picture 23" descr="A picture containing text, sign&#10;&#10;Description automatically generated">
            <a:extLst>
              <a:ext uri="{FF2B5EF4-FFF2-40B4-BE49-F238E27FC236}">
                <a16:creationId xmlns:a16="http://schemas.microsoft.com/office/drawing/2014/main" id="{59418384-4E24-4505-9F7B-D76FDD31A8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79508" y="6080760"/>
            <a:ext cx="2169726" cy="669207"/>
          </a:xfrm>
          <a:prstGeom prst="rect">
            <a:avLst/>
          </a:prstGeom>
        </p:spPr>
      </p:pic>
    </p:spTree>
    <p:extLst>
      <p:ext uri="{BB962C8B-B14F-4D97-AF65-F5344CB8AC3E}">
        <p14:creationId xmlns:p14="http://schemas.microsoft.com/office/powerpoint/2010/main" val="3243256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0B2EA4E-3D87-4642-B2A5-CC0BDBD2F068}"/>
              </a:ext>
            </a:extLst>
          </p:cNvPr>
          <p:cNvSpPr>
            <a:spLocks noGrp="1"/>
          </p:cNvSpPr>
          <p:nvPr>
            <p:ph type="title"/>
          </p:nvPr>
        </p:nvSpPr>
        <p:spPr>
          <a:xfrm>
            <a:off x="3027924" y="991261"/>
            <a:ext cx="5754696" cy="1837349"/>
          </a:xfrm>
        </p:spPr>
        <p:txBody>
          <a:bodyPr>
            <a:normAutofit/>
          </a:bodyPr>
          <a:lstStyle/>
          <a:p>
            <a:pPr algn="ctr"/>
            <a:r>
              <a:rPr lang="en-US" sz="3600" b="1" dirty="0">
                <a:solidFill>
                  <a:schemeClr val="tx2"/>
                </a:solidFill>
              </a:rPr>
              <a:t>Before You Begin</a:t>
            </a:r>
            <a:br>
              <a:rPr lang="en-US" sz="3600" b="1" dirty="0">
                <a:solidFill>
                  <a:schemeClr val="tx2"/>
                </a:solidFill>
              </a:rPr>
            </a:br>
            <a:r>
              <a:rPr lang="en-US" sz="3600" b="1" dirty="0">
                <a:solidFill>
                  <a:schemeClr val="tx2"/>
                </a:solidFill>
              </a:rPr>
              <a:t> Your Article Search</a:t>
            </a:r>
          </a:p>
        </p:txBody>
      </p:sp>
      <p:sp>
        <p:nvSpPr>
          <p:cNvPr id="3" name="Content Placeholder 2">
            <a:extLst>
              <a:ext uri="{FF2B5EF4-FFF2-40B4-BE49-F238E27FC236}">
                <a16:creationId xmlns:a16="http://schemas.microsoft.com/office/drawing/2014/main" id="{B7006E31-2265-49E5-8F48-0FE8E343671F}"/>
              </a:ext>
            </a:extLst>
          </p:cNvPr>
          <p:cNvSpPr>
            <a:spLocks noGrp="1"/>
          </p:cNvSpPr>
          <p:nvPr>
            <p:ph idx="1"/>
          </p:nvPr>
        </p:nvSpPr>
        <p:spPr>
          <a:xfrm>
            <a:off x="3050412" y="2979335"/>
            <a:ext cx="5709721" cy="2887403"/>
          </a:xfrm>
        </p:spPr>
        <p:txBody>
          <a:bodyPr anchor="t">
            <a:normAutofit fontScale="92500" lnSpcReduction="20000"/>
          </a:bodyPr>
          <a:lstStyle/>
          <a:p>
            <a:pPr marL="0" indent="0">
              <a:buNone/>
            </a:pPr>
            <a:r>
              <a:rPr lang="en-US" sz="2000" dirty="0">
                <a:solidFill>
                  <a:schemeClr val="tx2"/>
                </a:solidFill>
              </a:rPr>
              <a:t>“Before learning techniques for searching, one important factor to remember is that although there is an abundance of evidence and research about many topics, there is a chance that there might not be a study that answers your question. How will you know? If you do not locate any evidence related to your topic after conducting a sound search in at least a few databases using terminology that encompasses your topic well, this is a sign that perhaps your question has not been directly answered.”</a:t>
            </a:r>
          </a:p>
          <a:p>
            <a:pPr marL="0" indent="0">
              <a:buNone/>
            </a:pPr>
            <a:r>
              <a:rPr lang="en-US" sz="2000" dirty="0">
                <a:solidFill>
                  <a:schemeClr val="tx2"/>
                </a:solidFill>
              </a:rPr>
              <a:t> Schmidt, N. &amp; Brown, J. (2022). </a:t>
            </a:r>
            <a:r>
              <a:rPr lang="en-US" sz="2000" i="1" dirty="0">
                <a:solidFill>
                  <a:schemeClr val="tx2"/>
                </a:solidFill>
              </a:rPr>
              <a:t>Evidence –Based Practice for Nurses: Appraisal and Application of Research.</a:t>
            </a:r>
            <a:r>
              <a:rPr lang="en-US" sz="2000" dirty="0">
                <a:solidFill>
                  <a:schemeClr val="tx2"/>
                </a:solidFill>
              </a:rPr>
              <a:t> Jones &amp; Bartlett Learning (p. 127)</a:t>
            </a:r>
          </a:p>
          <a:p>
            <a:endParaRPr lang="en-US"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descr="A picture containing text, sign&#10;&#10;Description automatically generated">
            <a:extLst>
              <a:ext uri="{FF2B5EF4-FFF2-40B4-BE49-F238E27FC236}">
                <a16:creationId xmlns:a16="http://schemas.microsoft.com/office/drawing/2014/main" id="{1A17D79E-CBA5-4665-B961-50D5380A28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4145656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EF18EEE6-9163-4AD8-B54E-89267532D65B}"/>
              </a:ext>
            </a:extLst>
          </p:cNvPr>
          <p:cNvSpPr>
            <a:spLocks noGrp="1"/>
          </p:cNvSpPr>
          <p:nvPr>
            <p:ph type="title"/>
          </p:nvPr>
        </p:nvSpPr>
        <p:spPr>
          <a:xfrm>
            <a:off x="3215728" y="1764407"/>
            <a:ext cx="6441455" cy="726866"/>
          </a:xfrm>
        </p:spPr>
        <p:txBody>
          <a:bodyPr vert="horz" lIns="91440" tIns="45720" rIns="91440" bIns="45720" rtlCol="0" anchor="b">
            <a:normAutofit fontScale="90000"/>
          </a:bodyPr>
          <a:lstStyle/>
          <a:p>
            <a:pPr algn="ctr"/>
            <a:r>
              <a:rPr lang="en-US" sz="5200" kern="1200" dirty="0">
                <a:solidFill>
                  <a:schemeClr val="tx2"/>
                </a:solidFill>
                <a:latin typeface="+mj-lt"/>
                <a:ea typeface="+mj-ea"/>
                <a:cs typeface="+mj-cs"/>
              </a:rPr>
              <a:t>“One Perfect Source?”</a:t>
            </a:r>
          </a:p>
        </p:txBody>
      </p:sp>
      <p:pic>
        <p:nvPicPr>
          <p:cNvPr id="20" name="Picture 19" descr="A picture containing text, sign&#10;&#10;Description automatically generated">
            <a:extLst>
              <a:ext uri="{FF2B5EF4-FFF2-40B4-BE49-F238E27FC236}">
                <a16:creationId xmlns:a16="http://schemas.microsoft.com/office/drawing/2014/main" id="{C0E01D3B-967B-4D9B-A9E2-D18F7F68F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
        <p:nvSpPr>
          <p:cNvPr id="4" name="TextBox 3">
            <a:extLst>
              <a:ext uri="{FF2B5EF4-FFF2-40B4-BE49-F238E27FC236}">
                <a16:creationId xmlns:a16="http://schemas.microsoft.com/office/drawing/2014/main" id="{A70535E0-ED3C-4742-B6BA-9B67C98CC1FE}"/>
              </a:ext>
            </a:extLst>
          </p:cNvPr>
          <p:cNvSpPr txBox="1"/>
          <p:nvPr/>
        </p:nvSpPr>
        <p:spPr>
          <a:xfrm>
            <a:off x="3946849" y="2827176"/>
            <a:ext cx="5262465" cy="923330"/>
          </a:xfrm>
          <a:prstGeom prst="rect">
            <a:avLst/>
          </a:prstGeom>
          <a:noFill/>
        </p:spPr>
        <p:txBody>
          <a:bodyPr wrap="square" rtlCol="0">
            <a:spAutoFit/>
          </a:bodyPr>
          <a:lstStyle/>
          <a:p>
            <a:r>
              <a:rPr lang="en-US" dirty="0">
                <a:hlinkClick r:id="rId3"/>
              </a:rPr>
              <a:t>https://www.lib.ncsu.edu/videos/one-perfect-source</a:t>
            </a:r>
            <a:endParaRPr lang="en-US" dirty="0"/>
          </a:p>
          <a:p>
            <a:endParaRPr lang="en-US" dirty="0"/>
          </a:p>
          <a:p>
            <a:r>
              <a:rPr lang="en-US" dirty="0"/>
              <a:t>North Carolina State University Libraries</a:t>
            </a:r>
          </a:p>
        </p:txBody>
      </p:sp>
    </p:spTree>
    <p:extLst>
      <p:ext uri="{BB962C8B-B14F-4D97-AF65-F5344CB8AC3E}">
        <p14:creationId xmlns:p14="http://schemas.microsoft.com/office/powerpoint/2010/main" val="2831740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9415719-399F-4055-94A5-BD7C53CEDCB1}"/>
              </a:ext>
            </a:extLst>
          </p:cNvPr>
          <p:cNvSpPr>
            <a:spLocks noGrp="1"/>
          </p:cNvSpPr>
          <p:nvPr>
            <p:ph type="title"/>
          </p:nvPr>
        </p:nvSpPr>
        <p:spPr>
          <a:xfrm>
            <a:off x="3027924" y="991261"/>
            <a:ext cx="5754696" cy="1837349"/>
          </a:xfrm>
        </p:spPr>
        <p:txBody>
          <a:bodyPr>
            <a:normAutofit/>
          </a:bodyPr>
          <a:lstStyle/>
          <a:p>
            <a:pPr algn="ctr"/>
            <a:r>
              <a:rPr lang="en-US" sz="3600" b="1" dirty="0">
                <a:solidFill>
                  <a:schemeClr val="tx2"/>
                </a:solidFill>
              </a:rPr>
              <a:t>Books in the Library</a:t>
            </a:r>
          </a:p>
        </p:txBody>
      </p:sp>
      <p:pic>
        <p:nvPicPr>
          <p:cNvPr id="5" name="Content Placeholder 4" descr="A picture containing text, businesscard&#10;&#10;Description automatically generated">
            <a:extLst>
              <a:ext uri="{FF2B5EF4-FFF2-40B4-BE49-F238E27FC236}">
                <a16:creationId xmlns:a16="http://schemas.microsoft.com/office/drawing/2014/main" id="{53F25BE7-F260-4289-8AD7-5606A5FB62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2246" y="2171851"/>
            <a:ext cx="4394718" cy="3296038"/>
          </a:xfrm>
        </p:spPr>
      </p:pic>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7" name="Picture 16" descr="A picture containing text, sign&#10;&#10;Description automatically generated">
            <a:extLst>
              <a:ext uri="{FF2B5EF4-FFF2-40B4-BE49-F238E27FC236}">
                <a16:creationId xmlns:a16="http://schemas.microsoft.com/office/drawing/2014/main" id="{76621FA6-3EB5-4F23-805F-89B60CA890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295872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1"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E8315DA6-8140-426B-85B9-67059DB5F88E}"/>
              </a:ext>
            </a:extLst>
          </p:cNvPr>
          <p:cNvSpPr>
            <a:spLocks noGrp="1"/>
          </p:cNvSpPr>
          <p:nvPr>
            <p:ph type="title"/>
          </p:nvPr>
        </p:nvSpPr>
        <p:spPr>
          <a:xfrm>
            <a:off x="3271018" y="1786854"/>
            <a:ext cx="5649658" cy="2692867"/>
          </a:xfrm>
        </p:spPr>
        <p:txBody>
          <a:bodyPr vert="horz" lIns="91440" tIns="45720" rIns="91440" bIns="45720" rtlCol="0" anchor="b">
            <a:normAutofit fontScale="90000"/>
          </a:bodyPr>
          <a:lstStyle/>
          <a:p>
            <a:r>
              <a:rPr lang="en-US" sz="2800" b="1" u="sng" dirty="0">
                <a:solidFill>
                  <a:schemeClr val="tx2"/>
                </a:solidFill>
              </a:rPr>
              <a:t>Quantitative</a:t>
            </a:r>
            <a:r>
              <a:rPr lang="en-US" sz="2800" u="sng" dirty="0">
                <a:solidFill>
                  <a:schemeClr val="tx2"/>
                </a:solidFill>
              </a:rPr>
              <a:t> Research</a:t>
            </a:r>
            <a:r>
              <a:rPr lang="en-US" sz="2800" dirty="0">
                <a:solidFill>
                  <a:schemeClr val="tx2"/>
                </a:solidFill>
              </a:rPr>
              <a:t>: “Using numbers to provide evidence” (Schmidt &amp; Brown) </a:t>
            </a:r>
            <a:br>
              <a:rPr lang="en-US" sz="2800" dirty="0">
                <a:solidFill>
                  <a:schemeClr val="tx2"/>
                </a:solidFill>
              </a:rPr>
            </a:br>
            <a:br>
              <a:rPr lang="en-US" sz="2800" dirty="0">
                <a:solidFill>
                  <a:schemeClr val="tx2"/>
                </a:solidFill>
              </a:rPr>
            </a:br>
            <a:r>
              <a:rPr lang="en-US" sz="2800" b="1" u="sng" dirty="0">
                <a:solidFill>
                  <a:schemeClr val="tx2"/>
                </a:solidFill>
              </a:rPr>
              <a:t>Qualitative</a:t>
            </a:r>
            <a:r>
              <a:rPr lang="en-US" sz="2800" u="sng" dirty="0">
                <a:solidFill>
                  <a:schemeClr val="tx2"/>
                </a:solidFill>
              </a:rPr>
              <a:t> Research</a:t>
            </a:r>
            <a:r>
              <a:rPr lang="en-US" sz="2800" dirty="0">
                <a:solidFill>
                  <a:schemeClr val="tx2"/>
                </a:solidFill>
              </a:rPr>
              <a:t>: “Used to answer questions related to the </a:t>
            </a:r>
            <a:r>
              <a:rPr lang="en-US" sz="2800" dirty="0" err="1">
                <a:solidFill>
                  <a:schemeClr val="tx2"/>
                </a:solidFill>
              </a:rPr>
              <a:t>hows</a:t>
            </a:r>
            <a:r>
              <a:rPr lang="en-US" sz="2800" dirty="0">
                <a:solidFill>
                  <a:schemeClr val="tx2"/>
                </a:solidFill>
              </a:rPr>
              <a:t> and whys of behavior that are not easily explained through quantitative methods”</a:t>
            </a:r>
            <a:br>
              <a:rPr lang="en-US" sz="2800" dirty="0">
                <a:solidFill>
                  <a:schemeClr val="tx2"/>
                </a:solidFill>
              </a:rPr>
            </a:br>
            <a:r>
              <a:rPr lang="en-US" sz="2800" dirty="0">
                <a:solidFill>
                  <a:schemeClr val="tx2"/>
                </a:solidFill>
              </a:rPr>
              <a:t> (Schmidt &amp; Brown)</a:t>
            </a:r>
            <a:endParaRPr lang="en-US" sz="2800" kern="1200" dirty="0">
              <a:solidFill>
                <a:schemeClr val="tx2"/>
              </a:solidFill>
              <a:latin typeface="+mj-lt"/>
              <a:ea typeface="+mj-ea"/>
              <a:cs typeface="+mj-cs"/>
            </a:endParaRP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descr="A picture containing text, sign&#10;&#10;Description automatically generated">
            <a:extLst>
              <a:ext uri="{FF2B5EF4-FFF2-40B4-BE49-F238E27FC236}">
                <a16:creationId xmlns:a16="http://schemas.microsoft.com/office/drawing/2014/main" id="{EDC3DF0E-E26E-468E-B28D-67440EA499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202488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31" name="Freeform: Shape 30">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1">
            <a:extLst>
              <a:ext uri="{FF2B5EF4-FFF2-40B4-BE49-F238E27FC236}">
                <a16:creationId xmlns:a16="http://schemas.microsoft.com/office/drawing/2014/main" id="{DDDA3392-4E6A-43F6-A59C-D8A3E327C3C7}"/>
              </a:ext>
            </a:extLst>
          </p:cNvPr>
          <p:cNvSpPr>
            <a:spLocks noGrp="1" noChangeArrowheads="1"/>
          </p:cNvSpPr>
          <p:nvPr>
            <p:ph type="title"/>
          </p:nvPr>
        </p:nvSpPr>
        <p:spPr bwMode="auto">
          <a:xfrm>
            <a:off x="608918" y="1157434"/>
            <a:ext cx="3658053" cy="1786515"/>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marL="0" marR="0" lvl="0" indent="0" fontAlgn="base">
              <a:spcAft>
                <a:spcPct val="0"/>
              </a:spcAft>
              <a:buClrTx/>
              <a:buSzTx/>
              <a:tabLst/>
            </a:pPr>
            <a:r>
              <a:rPr kumimoji="0" lang="en-US" altLang="en-US" sz="1200" b="1" i="0" u="none" strike="noStrike" kern="1200" cap="none" normalizeH="0" baseline="0" dirty="0">
                <a:ln>
                  <a:noFill/>
                </a:ln>
                <a:solidFill>
                  <a:schemeClr val="tx2"/>
                </a:solidFill>
                <a:effectLst/>
                <a:latin typeface="+mj-lt"/>
                <a:ea typeface="+mj-ea"/>
                <a:cs typeface="+mj-cs"/>
              </a:rPr>
              <a:t>Qualitative vs. Quantitative Research: Overview</a:t>
            </a:r>
          </a:p>
          <a:p>
            <a:pPr marL="0" marR="0" lvl="0" indent="0" fontAlgn="base">
              <a:spcAft>
                <a:spcPct val="0"/>
              </a:spcAft>
              <a:buClrTx/>
              <a:buSzTx/>
              <a:tabLst/>
            </a:pPr>
            <a:r>
              <a:rPr kumimoji="0" lang="en-US" altLang="en-US" sz="1200" b="0" i="0" u="none" strike="noStrike" kern="1200" cap="none" normalizeH="0" baseline="0" dirty="0">
                <a:ln>
                  <a:noFill/>
                </a:ln>
                <a:solidFill>
                  <a:schemeClr val="tx2"/>
                </a:solidFill>
                <a:effectLst/>
                <a:latin typeface="+mj-lt"/>
                <a:ea typeface="+mj-ea"/>
                <a:cs typeface="+mj-cs"/>
              </a:rPr>
              <a:t>Learn to distinguish between qualitative and quantitative research.</a:t>
            </a:r>
          </a:p>
          <a:p>
            <a:pPr marL="0" marR="0" lvl="0" indent="0" fontAlgn="t">
              <a:spcAft>
                <a:spcPct val="0"/>
              </a:spcAft>
              <a:buClrTx/>
              <a:buSzTx/>
              <a:tabLst/>
            </a:pPr>
            <a:r>
              <a:rPr kumimoji="0" lang="en-US" altLang="en-US" sz="1200" b="1" i="0" u="none" strike="noStrike" kern="1200" cap="none" normalizeH="0" baseline="0" dirty="0">
                <a:ln>
                  <a:noFill/>
                </a:ln>
                <a:solidFill>
                  <a:schemeClr val="tx2"/>
                </a:solidFill>
                <a:effectLst/>
                <a:latin typeface="+mj-lt"/>
                <a:ea typeface="+mj-ea"/>
                <a:cs typeface="+mj-cs"/>
              </a:rPr>
              <a:t>Qualitative and Quantitative Research</a:t>
            </a:r>
            <a:endParaRPr kumimoji="0" lang="en-US" altLang="en-US" sz="1200" b="0" i="0" u="none" strike="noStrike" kern="1200" cap="none" normalizeH="0" baseline="0" dirty="0">
              <a:ln>
                <a:noFill/>
              </a:ln>
              <a:solidFill>
                <a:schemeClr val="tx2"/>
              </a:solidFill>
              <a:effectLst/>
              <a:latin typeface="+mj-lt"/>
              <a:ea typeface="+mj-ea"/>
              <a:cs typeface="+mj-cs"/>
            </a:endParaRPr>
          </a:p>
          <a:p>
            <a:pPr marL="0" marR="0" lvl="0" indent="0" fontAlgn="t">
              <a:spcAft>
                <a:spcPct val="0"/>
              </a:spcAft>
              <a:buClrTx/>
              <a:buSzTx/>
              <a:tabLst/>
            </a:pPr>
            <a:r>
              <a:rPr kumimoji="0" lang="en-US" altLang="en-US" sz="1200" b="0" i="0" u="none" strike="noStrike" kern="1200" cap="none" normalizeH="0" baseline="0" dirty="0">
                <a:ln>
                  <a:noFill/>
                </a:ln>
                <a:solidFill>
                  <a:schemeClr val="tx2"/>
                </a:solidFill>
                <a:effectLst/>
                <a:latin typeface="+mj-lt"/>
                <a:ea typeface="+mj-ea"/>
                <a:cs typeface="+mj-cs"/>
              </a:rPr>
              <a:t>In general, </a:t>
            </a:r>
            <a:r>
              <a:rPr kumimoji="0" lang="en-US" altLang="en-US" sz="1200" b="1" i="0" u="none" strike="noStrike" kern="1200" cap="none" normalizeH="0" baseline="0" dirty="0">
                <a:ln>
                  <a:noFill/>
                </a:ln>
                <a:solidFill>
                  <a:schemeClr val="tx2"/>
                </a:solidFill>
                <a:effectLst/>
                <a:latin typeface="+mj-lt"/>
                <a:ea typeface="+mj-ea"/>
                <a:cs typeface="+mj-cs"/>
              </a:rPr>
              <a:t>quantitative research</a:t>
            </a:r>
            <a:r>
              <a:rPr kumimoji="0" lang="en-US" altLang="en-US" sz="1200" b="0" i="0" u="none" strike="noStrike" kern="1200" cap="none" normalizeH="0" baseline="0" dirty="0">
                <a:ln>
                  <a:noFill/>
                </a:ln>
                <a:solidFill>
                  <a:schemeClr val="tx2"/>
                </a:solidFill>
                <a:effectLst/>
                <a:latin typeface="+mj-lt"/>
                <a:ea typeface="+mj-ea"/>
                <a:cs typeface="+mj-cs"/>
              </a:rPr>
              <a:t> seeks to understand the causal or correlational relationship between variables through testing hypotheses, whereas </a:t>
            </a:r>
            <a:r>
              <a:rPr kumimoji="0" lang="en-US" altLang="en-US" sz="1200" b="1" i="0" u="none" strike="noStrike" kern="1200" cap="none" normalizeH="0" baseline="0" dirty="0">
                <a:ln>
                  <a:noFill/>
                </a:ln>
                <a:solidFill>
                  <a:schemeClr val="tx2"/>
                </a:solidFill>
                <a:effectLst/>
                <a:latin typeface="+mj-lt"/>
                <a:ea typeface="+mj-ea"/>
                <a:cs typeface="+mj-cs"/>
              </a:rPr>
              <a:t>qualitative research</a:t>
            </a:r>
            <a:r>
              <a:rPr kumimoji="0" lang="en-US" altLang="en-US" sz="1200" b="0" i="0" u="none" strike="noStrike" kern="1200" cap="none" normalizeH="0" baseline="0" dirty="0">
                <a:ln>
                  <a:noFill/>
                </a:ln>
                <a:solidFill>
                  <a:schemeClr val="tx2"/>
                </a:solidFill>
                <a:effectLst/>
                <a:latin typeface="+mj-lt"/>
                <a:ea typeface="+mj-ea"/>
                <a:cs typeface="+mj-cs"/>
              </a:rPr>
              <a:t> seeks to understand a phenomenon within a real-world context through the use of interviews and observation. Both types of research are valid, and certain research topics are better suited to one approach or the other. However, it is important to understand the differences between qualitative and quantitative research so that you will be able to conduct an informed critique and analysis of any articles that you read, because you will understand the different advantages, disadvantages, and influencing factors for each approach. </a:t>
            </a:r>
          </a:p>
          <a:p>
            <a:pPr marL="0" marR="0" lvl="0" indent="0" fontAlgn="t">
              <a:spcAft>
                <a:spcPct val="0"/>
              </a:spcAft>
              <a:buClrTx/>
              <a:buSzTx/>
              <a:tabLst/>
            </a:pPr>
            <a:r>
              <a:rPr kumimoji="0" lang="en-US" altLang="en-US" sz="1200" b="0" i="0" u="none" strike="noStrike" kern="1200" cap="none" normalizeH="0" baseline="0" dirty="0">
                <a:ln>
                  <a:noFill/>
                </a:ln>
                <a:solidFill>
                  <a:schemeClr val="tx2"/>
                </a:solidFill>
                <a:effectLst/>
                <a:latin typeface="+mj-lt"/>
                <a:ea typeface="+mj-ea"/>
                <a:cs typeface="+mj-cs"/>
              </a:rPr>
              <a:t>The table below illustrates the main differences between qualitative and quantitative research. </a:t>
            </a:r>
            <a:r>
              <a:rPr kumimoji="0" lang="en-US" altLang="en-US" sz="1200" b="1" i="0" u="none" strike="noStrike" kern="1200" cap="none" normalizeH="0" baseline="0" dirty="0">
                <a:ln>
                  <a:noFill/>
                </a:ln>
                <a:solidFill>
                  <a:schemeClr val="tx2"/>
                </a:solidFill>
                <a:effectLst/>
                <a:latin typeface="+mj-lt"/>
                <a:ea typeface="+mj-ea"/>
                <a:cs typeface="+mj-cs"/>
              </a:rPr>
              <a:t>Be aware that these are generalizations, and that not every research study or article will fit neatly into these categories. </a:t>
            </a:r>
            <a:endParaRPr kumimoji="0" lang="en-US" altLang="en-US" sz="1200" b="0" i="0" u="none" strike="noStrike" kern="1200" cap="none" normalizeH="0" baseline="0" dirty="0">
              <a:ln>
                <a:noFill/>
              </a:ln>
              <a:solidFill>
                <a:schemeClr val="tx2"/>
              </a:solidFill>
              <a:effectLst/>
              <a:latin typeface="+mj-lt"/>
              <a:ea typeface="+mj-ea"/>
              <a:cs typeface="+mj-cs"/>
            </a:endParaRPr>
          </a:p>
          <a:p>
            <a:pPr marL="0" marR="0" lvl="0" indent="0" fontAlgn="t">
              <a:spcAft>
                <a:spcPct val="0"/>
              </a:spcAft>
              <a:buClrTx/>
              <a:buSzTx/>
              <a:tabLst/>
            </a:pPr>
            <a:r>
              <a:rPr kumimoji="0" lang="en-US" altLang="en-US" sz="1200" b="0" i="0" u="none" strike="noStrike" kern="1200" cap="none" normalizeH="0" baseline="0" dirty="0">
                <a:ln>
                  <a:noFill/>
                </a:ln>
                <a:solidFill>
                  <a:schemeClr val="tx2"/>
                </a:solidFill>
                <a:effectLst/>
                <a:latin typeface="+mj-lt"/>
                <a:ea typeface="+mj-ea"/>
                <a:cs typeface="+mj-cs"/>
              </a:rPr>
              <a:t> </a:t>
            </a:r>
          </a:p>
          <a:p>
            <a:pPr marL="0" marR="0" lvl="0" indent="0" fontAlgn="t">
              <a:spcAft>
                <a:spcPct val="0"/>
              </a:spcAft>
              <a:buClrTx/>
              <a:buSzTx/>
              <a:tabLst/>
            </a:pPr>
            <a:r>
              <a:rPr kumimoji="0" lang="en-US" altLang="en-US" sz="1200" b="0" i="0" u="none" strike="noStrike" kern="1200" cap="none" normalizeH="0" baseline="0" dirty="0">
                <a:ln>
                  <a:noFill/>
                </a:ln>
                <a:solidFill>
                  <a:schemeClr val="tx2"/>
                </a:solidFill>
                <a:effectLst/>
                <a:latin typeface="+mj-lt"/>
                <a:ea typeface="+mj-ea"/>
                <a:cs typeface="+mj-cs"/>
              </a:rPr>
              <a:t>Systematic reviews, meta-analyses, and integrative reviews are not exactly designs, but they synthesize, analyze, and compare the results from many research studies and are somewhat quantitative in nature. However, they are not truly quantitative or qualitative studies.</a:t>
            </a:r>
            <a:br>
              <a:rPr kumimoji="0" lang="en-US" altLang="en-US" sz="1200" b="0" i="0" u="none" strike="noStrike" kern="1200" cap="none" normalizeH="0" baseline="0" dirty="0">
                <a:ln>
                  <a:noFill/>
                </a:ln>
                <a:solidFill>
                  <a:schemeClr val="tx2"/>
                </a:solidFill>
                <a:effectLst/>
                <a:latin typeface="+mj-lt"/>
                <a:ea typeface="+mj-ea"/>
                <a:cs typeface="+mj-cs"/>
              </a:rPr>
            </a:br>
            <a:endParaRPr kumimoji="0" lang="en-US" altLang="en-US" sz="1200" b="0" i="0" u="none" strike="noStrike" kern="1200" cap="none" normalizeH="0" baseline="0" dirty="0">
              <a:ln>
                <a:noFill/>
              </a:ln>
              <a:solidFill>
                <a:schemeClr val="tx2"/>
              </a:solidFill>
              <a:effectLst/>
              <a:latin typeface="+mj-lt"/>
              <a:ea typeface="+mj-ea"/>
              <a:cs typeface="+mj-cs"/>
            </a:endParaRPr>
          </a:p>
          <a:p>
            <a:pPr marL="0" marR="0" lvl="0" indent="0" fontAlgn="t">
              <a:spcAft>
                <a:spcPct val="0"/>
              </a:spcAft>
              <a:buClrTx/>
              <a:buSzTx/>
              <a:tabLst/>
            </a:pPr>
            <a:r>
              <a:rPr kumimoji="0" lang="en-US" altLang="en-US" sz="1200" b="1" i="0" u="none" strike="noStrike" kern="1200" cap="none" normalizeH="0" baseline="0" dirty="0">
                <a:ln>
                  <a:noFill/>
                </a:ln>
                <a:solidFill>
                  <a:schemeClr val="tx2"/>
                </a:solidFill>
                <a:effectLst/>
                <a:latin typeface="+mj-lt"/>
                <a:ea typeface="+mj-ea"/>
                <a:cs typeface="+mj-cs"/>
              </a:rPr>
              <a:t>From  Stevenson University Library</a:t>
            </a:r>
            <a:endParaRPr kumimoji="0" lang="en-US" altLang="en-US" sz="1200" b="0" i="0" u="none" strike="noStrike" kern="1200" cap="none" normalizeH="0" baseline="0" dirty="0">
              <a:ln>
                <a:noFill/>
              </a:ln>
              <a:solidFill>
                <a:schemeClr val="tx2"/>
              </a:solidFill>
              <a:effectLst/>
              <a:latin typeface="+mj-lt"/>
              <a:ea typeface="+mj-ea"/>
              <a:cs typeface="+mj-cs"/>
            </a:endParaRPr>
          </a:p>
        </p:txBody>
      </p:sp>
      <p:pic>
        <p:nvPicPr>
          <p:cNvPr id="16" name="Picture 15" descr="A picture containing text, sign&#10;&#10;Description automatically generated">
            <a:extLst>
              <a:ext uri="{FF2B5EF4-FFF2-40B4-BE49-F238E27FC236}">
                <a16:creationId xmlns:a16="http://schemas.microsoft.com/office/drawing/2014/main" id="{C0EAA19A-3DF4-4CAE-A4C9-4DDA0779A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graphicFrame>
        <p:nvGraphicFramePr>
          <p:cNvPr id="3" name="Table 2">
            <a:extLst>
              <a:ext uri="{FF2B5EF4-FFF2-40B4-BE49-F238E27FC236}">
                <a16:creationId xmlns:a16="http://schemas.microsoft.com/office/drawing/2014/main" id="{889B589E-6282-4D3F-9767-0DB782AF8901}"/>
              </a:ext>
            </a:extLst>
          </p:cNvPr>
          <p:cNvGraphicFramePr>
            <a:graphicFrameLocks noGrp="1"/>
          </p:cNvGraphicFramePr>
          <p:nvPr>
            <p:extLst>
              <p:ext uri="{D42A27DB-BD31-4B8C-83A1-F6EECF244321}">
                <p14:modId xmlns:p14="http://schemas.microsoft.com/office/powerpoint/2010/main" val="3208697027"/>
              </p:ext>
            </p:extLst>
          </p:nvPr>
        </p:nvGraphicFramePr>
        <p:xfrm>
          <a:off x="6379341" y="1775955"/>
          <a:ext cx="5029202" cy="3299468"/>
        </p:xfrm>
        <a:graphic>
          <a:graphicData uri="http://schemas.openxmlformats.org/drawingml/2006/table">
            <a:tbl>
              <a:tblPr firstRow="1" firstCol="1" bandRow="1">
                <a:tableStyleId>{9D7B26C5-4107-4FEC-AEDC-1716B250A1EF}</a:tableStyleId>
              </a:tblPr>
              <a:tblGrid>
                <a:gridCol w="1075046">
                  <a:extLst>
                    <a:ext uri="{9D8B030D-6E8A-4147-A177-3AD203B41FA5}">
                      <a16:colId xmlns:a16="http://schemas.microsoft.com/office/drawing/2014/main" val="1746866370"/>
                    </a:ext>
                  </a:extLst>
                </a:gridCol>
                <a:gridCol w="1738953">
                  <a:extLst>
                    <a:ext uri="{9D8B030D-6E8A-4147-A177-3AD203B41FA5}">
                      <a16:colId xmlns:a16="http://schemas.microsoft.com/office/drawing/2014/main" val="700000289"/>
                    </a:ext>
                  </a:extLst>
                </a:gridCol>
                <a:gridCol w="2215203">
                  <a:extLst>
                    <a:ext uri="{9D8B030D-6E8A-4147-A177-3AD203B41FA5}">
                      <a16:colId xmlns:a16="http://schemas.microsoft.com/office/drawing/2014/main" val="1493331440"/>
                    </a:ext>
                  </a:extLst>
                </a:gridCol>
              </a:tblGrid>
              <a:tr h="199201">
                <a:tc>
                  <a:txBody>
                    <a:bodyPr/>
                    <a:lstStyle/>
                    <a:p>
                      <a:pPr marL="0" marR="0" algn="ctr">
                        <a:lnSpc>
                          <a:spcPct val="107000"/>
                        </a:lnSpc>
                        <a:spcBef>
                          <a:spcPts val="0"/>
                        </a:spcBef>
                        <a:spcAft>
                          <a:spcPts val="750"/>
                        </a:spcAft>
                      </a:pPr>
                      <a:r>
                        <a:rPr lang="en-US" sz="11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900">
                          <a:effectLst/>
                        </a:rPr>
                        <a:t>Qualitative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900">
                          <a:effectLst/>
                        </a:rPr>
                        <a:t>Quantitative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96465850"/>
                  </a:ext>
                </a:extLst>
              </a:tr>
              <a:tr h="724981">
                <a:tc>
                  <a:txBody>
                    <a:bodyPr/>
                    <a:lstStyle/>
                    <a:p>
                      <a:pPr marL="0" marR="0" algn="ctr">
                        <a:lnSpc>
                          <a:spcPct val="107000"/>
                        </a:lnSpc>
                        <a:spcBef>
                          <a:spcPts val="0"/>
                        </a:spcBef>
                        <a:spcAft>
                          <a:spcPts val="750"/>
                        </a:spcAft>
                      </a:pPr>
                      <a:r>
                        <a:rPr lang="en-US" sz="1100">
                          <a:effectLst/>
                        </a:rPr>
                        <a:t>Keywords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Complexity, contextual, inductive logic, discovery, exploration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Experiment, random assignment, independent/dependent variable, causal/correlational, validity, deductive logic</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27402614"/>
                  </a:ext>
                </a:extLst>
              </a:tr>
              <a:tr h="374461">
                <a:tc>
                  <a:txBody>
                    <a:bodyPr/>
                    <a:lstStyle/>
                    <a:p>
                      <a:pPr marL="0" marR="0" algn="ctr">
                        <a:lnSpc>
                          <a:spcPct val="107000"/>
                        </a:lnSpc>
                        <a:spcBef>
                          <a:spcPts val="0"/>
                        </a:spcBef>
                        <a:spcAft>
                          <a:spcPts val="750"/>
                        </a:spcAft>
                      </a:pPr>
                      <a:r>
                        <a:rPr lang="en-US" sz="1100">
                          <a:effectLst/>
                        </a:rPr>
                        <a:t>Purpose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Understand a phenomenon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Discover causal relationships or describe a phenomenon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3220467"/>
                  </a:ext>
                </a:extLst>
              </a:tr>
              <a:tr h="199201">
                <a:tc>
                  <a:txBody>
                    <a:bodyPr/>
                    <a:lstStyle/>
                    <a:p>
                      <a:pPr marL="0" marR="0" algn="ctr">
                        <a:lnSpc>
                          <a:spcPct val="107000"/>
                        </a:lnSpc>
                        <a:spcBef>
                          <a:spcPts val="0"/>
                        </a:spcBef>
                        <a:spcAft>
                          <a:spcPts val="750"/>
                        </a:spcAft>
                      </a:pPr>
                      <a:r>
                        <a:rPr lang="en-US" sz="1100">
                          <a:effectLst/>
                        </a:rPr>
                        <a:t>Sample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Purposive sample, small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Random sample, large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44615655"/>
                  </a:ext>
                </a:extLst>
              </a:tr>
              <a:tr h="374461">
                <a:tc>
                  <a:txBody>
                    <a:bodyPr/>
                    <a:lstStyle/>
                    <a:p>
                      <a:pPr marL="0" marR="0" algn="ctr">
                        <a:lnSpc>
                          <a:spcPct val="107000"/>
                        </a:lnSpc>
                        <a:spcBef>
                          <a:spcPts val="0"/>
                        </a:spcBef>
                        <a:spcAft>
                          <a:spcPts val="750"/>
                        </a:spcAft>
                      </a:pPr>
                      <a:r>
                        <a:rPr lang="en-US" sz="1100">
                          <a:effectLst/>
                        </a:rPr>
                        <a:t>Data</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Focus groups, interviews, field observation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Tests, surveys, questionnaires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68223403"/>
                  </a:ext>
                </a:extLst>
              </a:tr>
              <a:tr h="1426021">
                <a:tc>
                  <a:txBody>
                    <a:bodyPr/>
                    <a:lstStyle/>
                    <a:p>
                      <a:pPr marL="0" marR="0" algn="ctr">
                        <a:lnSpc>
                          <a:spcPct val="107000"/>
                        </a:lnSpc>
                        <a:spcBef>
                          <a:spcPts val="0"/>
                        </a:spcBef>
                        <a:spcAft>
                          <a:spcPts val="750"/>
                        </a:spcAft>
                      </a:pPr>
                      <a:r>
                        <a:rPr lang="en-US" sz="1100">
                          <a:effectLst/>
                        </a:rPr>
                        <a:t>Methods/Design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Phenomenological, grounded theory, ethnographic, case study, historical/narrative research, participatory research, clinical research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lgn="ctr">
                        <a:lnSpc>
                          <a:spcPct val="107000"/>
                        </a:lnSpc>
                        <a:spcBef>
                          <a:spcPts val="0"/>
                        </a:spcBef>
                        <a:spcAft>
                          <a:spcPts val="750"/>
                        </a:spcAft>
                      </a:pPr>
                      <a:r>
                        <a:rPr lang="en-US" sz="1100">
                          <a:effectLst/>
                        </a:rPr>
                        <a:t>Experimental, quasi-experimental, descriptive, methodological, exploratory, comparative, correlational, developmental (cross-sectional, longitudinal/prospective/cohort, retrospective/ex post facto/case control)</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13273926"/>
                  </a:ext>
                </a:extLst>
              </a:tr>
            </a:tbl>
          </a:graphicData>
        </a:graphic>
      </p:graphicFrame>
    </p:spTree>
    <p:extLst>
      <p:ext uri="{BB962C8B-B14F-4D97-AF65-F5344CB8AC3E}">
        <p14:creationId xmlns:p14="http://schemas.microsoft.com/office/powerpoint/2010/main" val="2635230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2" name="Freeform: Shape 11">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7" name="Freeform: Shape 16">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BA62221B-3F65-4783-BBB1-7560829E7FA9}"/>
              </a:ext>
            </a:extLst>
          </p:cNvPr>
          <p:cNvSpPr>
            <a:spLocks noGrp="1"/>
          </p:cNvSpPr>
          <p:nvPr>
            <p:ph type="title"/>
          </p:nvPr>
        </p:nvSpPr>
        <p:spPr>
          <a:xfrm>
            <a:off x="3215424" y="1744825"/>
            <a:ext cx="5760846" cy="2454072"/>
          </a:xfrm>
        </p:spPr>
        <p:txBody>
          <a:bodyPr vert="horz" lIns="91440" tIns="45720" rIns="91440" bIns="45720" rtlCol="0" anchor="b">
            <a:normAutofit fontScale="90000"/>
          </a:bodyPr>
          <a:lstStyle/>
          <a:p>
            <a:pPr algn="ctr"/>
            <a:r>
              <a:rPr lang="en-US" sz="3200" u="sng" dirty="0">
                <a:solidFill>
                  <a:schemeClr val="tx2"/>
                </a:solidFill>
              </a:rPr>
              <a:t>Check out this article:</a:t>
            </a:r>
            <a:br>
              <a:rPr lang="en-US" sz="3200" u="sng" dirty="0">
                <a:solidFill>
                  <a:schemeClr val="tx2"/>
                </a:solidFill>
              </a:rPr>
            </a:br>
            <a:br>
              <a:rPr lang="en-US" sz="3200" u="sng" dirty="0">
                <a:solidFill>
                  <a:schemeClr val="tx2"/>
                </a:solidFill>
              </a:rPr>
            </a:br>
            <a:r>
              <a:rPr lang="en-US" sz="3200" dirty="0">
                <a:solidFill>
                  <a:schemeClr val="tx2"/>
                </a:solidFill>
              </a:rPr>
              <a:t> </a:t>
            </a:r>
            <a:r>
              <a:rPr lang="en-US" sz="3200" kern="1200" dirty="0">
                <a:solidFill>
                  <a:schemeClr val="tx2"/>
                </a:solidFill>
                <a:latin typeface="+mj-lt"/>
                <a:ea typeface="+mj-ea"/>
                <a:cs typeface="+mj-cs"/>
                <a:hlinkClick r:id="rId2"/>
              </a:rPr>
              <a:t>Focusing on the </a:t>
            </a:r>
            <a:r>
              <a:rPr lang="en-US" sz="3200" kern="1200" dirty="0" err="1">
                <a:solidFill>
                  <a:schemeClr val="tx2"/>
                </a:solidFill>
                <a:latin typeface="+mj-lt"/>
                <a:ea typeface="+mj-ea"/>
                <a:cs typeface="+mj-cs"/>
                <a:hlinkClick r:id="rId2"/>
              </a:rPr>
              <a:t>fundamentals:A</a:t>
            </a:r>
            <a:r>
              <a:rPr lang="en-US" sz="3200" kern="1200" dirty="0">
                <a:solidFill>
                  <a:schemeClr val="tx2"/>
                </a:solidFill>
                <a:latin typeface="+mj-lt"/>
                <a:ea typeface="+mj-ea"/>
                <a:cs typeface="+mj-cs"/>
                <a:hlinkClick r:id="rId2"/>
              </a:rPr>
              <a:t> simplistic differentiation between qualitative and quantitative research</a:t>
            </a:r>
            <a:br>
              <a:rPr lang="en-US" sz="3200" kern="1200" dirty="0">
                <a:solidFill>
                  <a:schemeClr val="tx2"/>
                </a:solidFill>
                <a:latin typeface="+mj-lt"/>
                <a:ea typeface="+mj-ea"/>
                <a:cs typeface="+mj-cs"/>
              </a:rPr>
            </a:br>
            <a:br>
              <a:rPr lang="en-US" sz="3200" kern="1200" dirty="0">
                <a:solidFill>
                  <a:schemeClr val="tx2"/>
                </a:solidFill>
                <a:latin typeface="+mj-lt"/>
                <a:ea typeface="+mj-ea"/>
                <a:cs typeface="+mj-cs"/>
              </a:rPr>
            </a:br>
            <a:endParaRPr lang="en-US" sz="3200" kern="1200" dirty="0">
              <a:solidFill>
                <a:schemeClr val="tx2"/>
              </a:solidFill>
              <a:latin typeface="+mj-lt"/>
              <a:ea typeface="+mj-ea"/>
              <a:cs typeface="+mj-cs"/>
            </a:endParaRPr>
          </a:p>
        </p:txBody>
      </p:sp>
      <p:pic>
        <p:nvPicPr>
          <p:cNvPr id="19" name="Picture 18" descr="A picture containing text, sign&#10;&#10;Description automatically generated">
            <a:extLst>
              <a:ext uri="{FF2B5EF4-FFF2-40B4-BE49-F238E27FC236}">
                <a16:creationId xmlns:a16="http://schemas.microsoft.com/office/drawing/2014/main" id="{BD2569EA-9074-4DE7-8E09-EDC3EA0AC1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4948" y="5968224"/>
            <a:ext cx="2169726" cy="669207"/>
          </a:xfrm>
          <a:prstGeom prst="rect">
            <a:avLst/>
          </a:prstGeom>
        </p:spPr>
      </p:pic>
    </p:spTree>
    <p:extLst>
      <p:ext uri="{BB962C8B-B14F-4D97-AF65-F5344CB8AC3E}">
        <p14:creationId xmlns:p14="http://schemas.microsoft.com/office/powerpoint/2010/main" val="3975863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1427</Words>
  <Application>Microsoft Office PowerPoint</Application>
  <PresentationFormat>Widescreen</PresentationFormat>
  <Paragraphs>151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proxima-nova</vt:lpstr>
      <vt:lpstr>Office Theme</vt:lpstr>
      <vt:lpstr>Conducting Research in the  College Library</vt:lpstr>
      <vt:lpstr>This Presentation  Will Show You: </vt:lpstr>
      <vt:lpstr>Getting Help</vt:lpstr>
      <vt:lpstr>Before You Begin  Your Article Search</vt:lpstr>
      <vt:lpstr>“One Perfect Source?”</vt:lpstr>
      <vt:lpstr>Books in the Library</vt:lpstr>
      <vt:lpstr>Quantitative Research: “Using numbers to provide evidence” (Schmidt &amp; Brown)   Qualitative Research: “Used to answer questions related to the hows and whys of behavior that are not easily explained through quantitative methods”  (Schmidt &amp; Brown)</vt:lpstr>
      <vt:lpstr>Qualitative vs. Quantitative Research: Overview Learn to distinguish between qualitative and quantitative research. Qualitative and Quantitative Research In general, quantitative research seeks to understand the causal or correlational relationship between variables through testing hypotheses, whereas qualitative research seeks to understand a phenomenon within a real-world context through the use of interviews and observation. Both types of research are valid, and certain research topics are better suited to one approach or the other. However, it is important to understand the differences between qualitative and quantitative research so that you will be able to conduct an informed critique and analysis of any articles that you read, because you will understand the different advantages, disadvantages, and influencing factors for each approach.  The table below illustrates the main differences between qualitative and quantitative research. Be aware that these are generalizations, and that not every research study or article will fit neatly into these categories.    Systematic reviews, meta-analyses, and integrative reviews are not exactly designs, but they synthesize, analyze, and compare the results from many research studies and are somewhat quantitative in nature. However, they are not truly quantitative or qualitative studies.  From  Stevenson University Library</vt:lpstr>
      <vt:lpstr>Check out this article:   Focusing on the fundamentals:A simplistic differentiation between qualitative and quantitative research  </vt:lpstr>
      <vt:lpstr>PowerPoint Presentation</vt:lpstr>
      <vt:lpstr>How Do I Know If It’s An Actual Research Study?</vt:lpstr>
      <vt:lpstr>PowerPoint Presentation</vt:lpstr>
      <vt:lpstr>PowerPoint Presentation</vt:lpstr>
      <vt:lpstr>PowerPoint Presentation</vt:lpstr>
      <vt:lpstr>Finding Articles: Use The Right Tools  for the Job  </vt:lpstr>
      <vt:lpstr>Search Tips</vt:lpstr>
      <vt:lpstr>How to Limit Your  Ovid Discovery Search Results to  Recent Publication Years</vt:lpstr>
      <vt:lpstr>How to Limit Your PubMed Search Results to  Recent Publication Years</vt:lpstr>
      <vt:lpstr>How to Limit Your Academic Search Complete Search Results  to Recent Publication Years</vt:lpstr>
      <vt:lpstr>Getting Full Text PDFs</vt:lpstr>
      <vt:lpstr>Some Parting Words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 in the  College Library</dc:title>
  <dc:creator>Metzger, Tina</dc:creator>
  <cp:lastModifiedBy>Metzger, Tina</cp:lastModifiedBy>
  <cp:revision>57</cp:revision>
  <dcterms:created xsi:type="dcterms:W3CDTF">2022-10-19T12:39:30Z</dcterms:created>
  <dcterms:modified xsi:type="dcterms:W3CDTF">2023-04-10T14:14:56Z</dcterms:modified>
</cp:coreProperties>
</file>