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6" r:id="rId10"/>
    <p:sldId id="277" r:id="rId11"/>
    <p:sldId id="269" r:id="rId12"/>
    <p:sldId id="27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7FA5"/>
    <a:srgbClr val="E5D9E7"/>
    <a:srgbClr val="B08774"/>
    <a:srgbClr val="9A0000"/>
    <a:srgbClr val="EBB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EAFB-1080-4319-8739-7D618A1702EE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51E03-78FD-4DE4-8E69-24096CA95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4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F5F4-CC4E-46E2-9FCF-F92824E90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ABDBD-01BC-4F1E-B8B8-5A17F6F5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13251-F76A-4E8A-9C72-F53AC6DF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C6A5D-C993-4C1E-B9B5-3B857CAB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05E6C-941F-488A-B14D-E42B1555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9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EEC6-A1CC-41F2-9F20-842DA415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5836F-FC77-40F9-8440-5CA2749EC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8255A-455F-4301-A478-B9025521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0CE0-8A18-4F59-A5AC-FCD20939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E7302-9F59-426B-A8AE-80EFAB33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9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67AD4-F564-4709-9595-50D107563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67C3D-516C-4B5A-BE0E-8FF7C387E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7A77A-7471-4004-9A56-D8780E41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14AFD-4B46-486B-9D14-0E5AC644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AE072-4A61-40A7-8377-14FC8C5D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F7B0-8425-49BB-B800-0B43586C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FBBCF-4220-45FD-8467-16DFD198E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85D8F-DFD2-481E-8405-7A7D6AB3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AE7A5-A2C2-42C2-BD07-9DB7367E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F87E-685F-4BC0-AB48-6F4A2A71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099A-FB4C-4E22-BDE4-BCEECCFE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C4DBF-327D-45EF-B3A5-E51F66A30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59AE-EF36-42B0-AF5F-180CD575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4D730-4AB0-40E1-9E9E-1DB7D102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73DB3-00E9-40A8-AF64-74846272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4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9C47-79B9-4E26-9B7A-99A96911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65C63-4B55-44D2-8983-5BC182CA7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A9458-C2B4-4205-AE74-6B354756E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C8336-E4EB-459F-9ECB-3CBA187B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44B0C-B956-4A65-99D6-5BAC1B93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D7E3-6CFF-4E42-87A7-B027D830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9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381C-F4D2-4DF6-AF2F-C5FE6934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BFD3A-7317-44DC-86F2-6C6A6CEBA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A4EB2-48E8-4DDE-B6B8-08F41077F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B54C8-8D0B-4FE1-B94C-841713ED7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EBB6D-9497-4DE2-8A0E-99DCE49A2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37A7D-967C-4A88-8604-7C914C7D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27FB6-D644-45C0-8CFE-72B579FD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2B495-A89F-46DE-98A0-6C639C7B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4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4AD1-F189-4CF5-9756-E009AF2A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D9002-7DF5-4D43-8B2B-8D9F748A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BBE9-53AC-40A9-B4B6-7D467594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FDDFA-0CB8-4614-ACD8-F07252E3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5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8A04D-0A1C-4BCF-92DB-2505694C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B37DA-C4D8-4B05-9E35-85CD7C56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30CA3-3061-4456-A08E-B01631E3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1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79DB-CCAD-42C8-95B4-69692620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D3BE5-4A62-4652-8F36-6FD5444E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6D9C4-C740-4385-ABF8-1F8128FCF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F7F57-47C4-42CF-9D4B-5BF8137F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C3660-1E2E-4885-AE54-DD132ED5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C7799-962E-4CA1-9586-C0A7B952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1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F153-B487-4966-BE2D-41B63256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30454-F935-4694-8C4B-978AF947E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91FD2-72F3-4BCD-84D7-053ED4415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39EB-8190-4EF7-8B17-F375E51A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1BA70-EE18-4815-A1BC-57C24EFA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4D171-7367-4E90-9975-8490CFB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9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779FF-E631-4162-A6B2-1EDDFF10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9071B-31F4-4008-9BDD-8E113F021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FBB41-802D-485B-BE46-483CDE934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25AD-4788-4021-9FFE-E718C93AFF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2239F-CCA3-44AF-96B7-F5E726BA2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9A32-FE5E-4B82-8A8D-754DF5288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8D56-CF40-4CB8-A1E8-10053039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1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ibguides.usc.edu/writingguide/scholarl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bguides.bridgewater.edu/c.php?g=945314" TargetMode="External"/><Relationship Id="rId5" Type="http://schemas.openxmlformats.org/officeDocument/2006/relationships/hyperlink" Target="https://www.youtube.com/watch?v=rOCQZ7QnoN0" TargetMode="External"/><Relationship Id="rId4" Type="http://schemas.openxmlformats.org/officeDocument/2006/relationships/hyperlink" Target="https://owl.purdue.edu/owl/research_and_citation/conducting_research/evaluating_sources_of_information/where_to_begi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@bsmcon.ed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bsmcon.edu/library" TargetMode="External"/><Relationship Id="rId4" Type="http://schemas.openxmlformats.org/officeDocument/2006/relationships/hyperlink" Target="mailto:tina_metzger@bshsi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egister.openathens.net/bshsi.org/regist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ogin.openathens.net/aut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ritingcenter.unc.edu/tips-and-tools/understanding-assignments/" TargetMode="External"/><Relationship Id="rId4" Type="http://schemas.openxmlformats.org/officeDocument/2006/relationships/hyperlink" Target="https://www.bsmcon.edu/sites/default/files/assets/files/library/How%20To%20Obtain%20Full%20Text%20in%20Ovid%20Discovery%20and%20PubMed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B13E0D-10D2-4C59-9197-A85F596A33BF}"/>
              </a:ext>
            </a:extLst>
          </p:cNvPr>
          <p:cNvSpPr txBox="1"/>
          <p:nvPr/>
        </p:nvSpPr>
        <p:spPr>
          <a:xfrm>
            <a:off x="2902591" y="2357306"/>
            <a:ext cx="82128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>
                <a:solidFill>
                  <a:schemeClr val="bg1"/>
                </a:solidFill>
              </a:rPr>
              <a:t>Doing Library Research – Searching for Articles</a:t>
            </a:r>
          </a:p>
          <a:p>
            <a:pPr marL="400050" indent="-400050">
              <a:buAutoNum type="romanUcPeriod"/>
            </a:pPr>
            <a:r>
              <a:rPr lang="en-US" sz="2400" b="1" dirty="0">
                <a:solidFill>
                  <a:schemeClr val="bg1"/>
                </a:solidFill>
              </a:rPr>
              <a:t>What are Scholarly Sources?</a:t>
            </a:r>
          </a:p>
          <a:p>
            <a:pPr marL="400050" indent="-400050">
              <a:buAutoNum type="romanUcPeriod"/>
            </a:pPr>
            <a:r>
              <a:rPr lang="en-US" sz="2400" b="1" dirty="0">
                <a:solidFill>
                  <a:schemeClr val="bg1"/>
                </a:solidFill>
              </a:rPr>
              <a:t>What is peer review?</a:t>
            </a:r>
          </a:p>
          <a:p>
            <a:pPr marL="400050" indent="-400050">
              <a:buAutoNum type="romanUcPeriod"/>
            </a:pPr>
            <a:r>
              <a:rPr lang="en-US" sz="2400" b="1" dirty="0">
                <a:solidFill>
                  <a:schemeClr val="bg1"/>
                </a:solidFill>
              </a:rPr>
              <a:t>How to find </a:t>
            </a:r>
            <a:r>
              <a:rPr lang="en-US" sz="2400" b="1">
                <a:solidFill>
                  <a:schemeClr val="bg1"/>
                </a:solidFill>
              </a:rPr>
              <a:t>peer-reviewed articles</a:t>
            </a:r>
          </a:p>
          <a:p>
            <a:pPr marL="400050" indent="-400050">
              <a:buAutoNum type="romanU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indent="-400050">
              <a:buAutoNum type="romanU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A42BD-9907-4A4C-9077-1F1F5FC9060A}"/>
              </a:ext>
            </a:extLst>
          </p:cNvPr>
          <p:cNvSpPr txBox="1"/>
          <p:nvPr/>
        </p:nvSpPr>
        <p:spPr>
          <a:xfrm>
            <a:off x="2902591" y="562062"/>
            <a:ext cx="617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You’ll Learn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A1111-552E-4332-B57E-71D95BEF1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03" y="5873250"/>
            <a:ext cx="2169726" cy="6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1B90B-C22B-45F2-A033-45BFE3118568}"/>
              </a:ext>
            </a:extLst>
          </p:cNvPr>
          <p:cNvSpPr txBox="1"/>
          <p:nvPr/>
        </p:nvSpPr>
        <p:spPr>
          <a:xfrm>
            <a:off x="503339" y="243281"/>
            <a:ext cx="1091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the </a:t>
            </a:r>
            <a:r>
              <a:rPr lang="en-US" b="1" i="1" dirty="0"/>
              <a:t>Show Peer Reviewed Only </a:t>
            </a:r>
            <a:r>
              <a:rPr lang="en-US" b="1" dirty="0"/>
              <a:t>Box Before Entering Your Search Terms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F405C-D2CE-4067-AA38-57A5A19E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40" y="687653"/>
            <a:ext cx="9667028" cy="5437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B1915A-E2D9-43BC-BDCC-A94340E8A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21" y="6125356"/>
            <a:ext cx="2169726" cy="6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1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7BA2A1-670D-428D-8997-EFCE845FA9A2}"/>
              </a:ext>
            </a:extLst>
          </p:cNvPr>
          <p:cNvSpPr txBox="1"/>
          <p:nvPr/>
        </p:nvSpPr>
        <p:spPr>
          <a:xfrm>
            <a:off x="1651518" y="419878"/>
            <a:ext cx="8845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</a:rPr>
              <a:t>Use Scholarly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1317F-060A-44B1-BCC9-5A61C05F8292}"/>
              </a:ext>
            </a:extLst>
          </p:cNvPr>
          <p:cNvSpPr txBox="1"/>
          <p:nvPr/>
        </p:nvSpPr>
        <p:spPr>
          <a:xfrm>
            <a:off x="2547257" y="2323322"/>
            <a:ext cx="7651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hlinkClick r:id="rId2"/>
            </a:endParaRPr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D3590-77F0-497D-9CD1-4540F1211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03" y="5873250"/>
            <a:ext cx="2169726" cy="669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BC1136-8218-40C4-91AF-BBBCC98F182B}"/>
              </a:ext>
            </a:extLst>
          </p:cNvPr>
          <p:cNvSpPr txBox="1"/>
          <p:nvPr/>
        </p:nvSpPr>
        <p:spPr>
          <a:xfrm>
            <a:off x="2677885" y="2006082"/>
            <a:ext cx="6438123" cy="442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University of Southern California: What is Scholarly v. Popular?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Purdue University OWL: Evaluating Sources of Information</a:t>
            </a:r>
            <a:endParaRPr lang="en-US" dirty="0"/>
          </a:p>
          <a:p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 Review in 3 Minutes: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https://www.youtube.com/watch?v=rOCQZ7QnoN0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Bridgewater College: What are Peer-Reviewed Journals?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https://libguides.bridgewater.edu/c.php?g=945314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B090ACC-6028-48A7-AE91-91683B77F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20" y="1399595"/>
            <a:ext cx="4651010" cy="4039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94E399-C873-4761-88C8-ADA83042ED37}"/>
              </a:ext>
            </a:extLst>
          </p:cNvPr>
          <p:cNvSpPr txBox="1"/>
          <p:nvPr/>
        </p:nvSpPr>
        <p:spPr>
          <a:xfrm>
            <a:off x="2359703" y="471239"/>
            <a:ext cx="669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Evidence-Based Pyramid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0E33F-94C1-4D44-8565-1ECD7B887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03" y="5873250"/>
            <a:ext cx="2169726" cy="6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0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BE75F-E807-4267-A73B-12C0F95436B6}"/>
              </a:ext>
            </a:extLst>
          </p:cNvPr>
          <p:cNvSpPr txBox="1"/>
          <p:nvPr/>
        </p:nvSpPr>
        <p:spPr>
          <a:xfrm>
            <a:off x="2365695" y="830510"/>
            <a:ext cx="7516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Questions ?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Tina Metzger, Librarian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Monday-Friday 8 a.m. – 4:30 p.m.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library@bsmcon.edu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tina_metzger@bshsi.org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https://www.bsmcon.edu/library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(804) 627-5340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B41DA-E35A-4AF7-BD6E-073870248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03" y="5930694"/>
            <a:ext cx="2169726" cy="6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EC1C96-1380-4C6E-87AA-D402A632DBD5}"/>
              </a:ext>
            </a:extLst>
          </p:cNvPr>
          <p:cNvSpPr/>
          <p:nvPr/>
        </p:nvSpPr>
        <p:spPr>
          <a:xfrm>
            <a:off x="2236763" y="19461"/>
            <a:ext cx="7576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srgbClr val="9A0000"/>
                </a:solidFill>
              </a:rPr>
              <a:t>Doing the Research - Start with Athens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F0DBB7-98AA-4618-9583-52C2FB7F9C2A}"/>
              </a:ext>
            </a:extLst>
          </p:cNvPr>
          <p:cNvSpPr/>
          <p:nvPr/>
        </p:nvSpPr>
        <p:spPr>
          <a:xfrm>
            <a:off x="1145467" y="739189"/>
            <a:ext cx="4879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https://register.openathens.net/bshsi.org/register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730B1-2301-4758-9739-45D96D551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" y="1238726"/>
            <a:ext cx="8336280" cy="4689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49AAC-084D-426D-AA22-6838D2543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03" y="5873250"/>
            <a:ext cx="2169726" cy="6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7082A9-A4FF-4E5A-B800-2E068936CB8A}"/>
              </a:ext>
            </a:extLst>
          </p:cNvPr>
          <p:cNvSpPr/>
          <p:nvPr/>
        </p:nvSpPr>
        <p:spPr>
          <a:xfrm>
            <a:off x="915738" y="634484"/>
            <a:ext cx="3426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https://login.openathens.net/auth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A8AD5-81CE-4A17-B28C-B944E6829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38" y="1193164"/>
            <a:ext cx="8625840" cy="4852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2D07B7-0642-45CB-902F-AA12C4244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03" y="5873250"/>
            <a:ext cx="2169726" cy="6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8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46CFA-3E5D-4A7E-A684-4504FA1DA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4" y="315542"/>
            <a:ext cx="9700635" cy="5456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D81394-A11A-4298-A080-0D1E3A90D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03" y="5873250"/>
            <a:ext cx="2169726" cy="6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4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CFA5FF-B525-492A-AD45-E8D0D373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5" y="231169"/>
            <a:ext cx="9955659" cy="5600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B86DAF-F5C6-4698-B84E-4C21CD26E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03" y="5873250"/>
            <a:ext cx="2169726" cy="6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5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2A11E8-F1A8-499C-A286-64E9041FB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58" y="390097"/>
            <a:ext cx="9996757" cy="5623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B6FF5-9CA0-4F93-86D2-15DE25AD7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22" y="6013273"/>
            <a:ext cx="2169726" cy="6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762695-7E7E-4666-99CC-101722DCC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70" y="308225"/>
            <a:ext cx="9971314" cy="5608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318DD0-047F-42D8-805D-97D81B064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22" y="6013273"/>
            <a:ext cx="2169726" cy="6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9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717E86-EF56-4A21-B405-5DA1B30247CD}"/>
              </a:ext>
            </a:extLst>
          </p:cNvPr>
          <p:cNvSpPr txBox="1"/>
          <p:nvPr/>
        </p:nvSpPr>
        <p:spPr>
          <a:xfrm>
            <a:off x="1535185" y="276837"/>
            <a:ext cx="874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</a:rPr>
              <a:t>Doing the 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62F96-773A-4799-B598-BFFF48A08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03" y="5873250"/>
            <a:ext cx="2169726" cy="6692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78296-182A-4ACF-B244-64A330EA8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85" y="1032645"/>
            <a:ext cx="8605520" cy="48406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5F9619-2332-44F6-B100-4A64D415DC04}"/>
              </a:ext>
            </a:extLst>
          </p:cNvPr>
          <p:cNvSpPr/>
          <p:nvPr/>
        </p:nvSpPr>
        <p:spPr>
          <a:xfrm>
            <a:off x="433516" y="5982727"/>
            <a:ext cx="63223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How to Obtain Full Text</a:t>
            </a:r>
            <a:endParaRPr lang="en-US" sz="16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u="sng" dirty="0">
                <a:hlinkClick r:id="rId5"/>
              </a:rPr>
              <a:t>https://writingcenter.unc.edu/tips-and-tools/understanding-assignments/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5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51D82-9DB3-4E18-8749-94484A294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03" y="5873250"/>
            <a:ext cx="2169726" cy="6692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05FA6F-A485-451C-A260-FC14D361EC15}"/>
              </a:ext>
            </a:extLst>
          </p:cNvPr>
          <p:cNvSpPr txBox="1"/>
          <p:nvPr/>
        </p:nvSpPr>
        <p:spPr>
          <a:xfrm>
            <a:off x="475861" y="326571"/>
            <a:ext cx="1094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to limit your article search to peer-reviewed articles: Use the Advanced Search feature in Ovid Discovery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50D77-79FB-49B9-8C65-BC5C568F4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84" y="806021"/>
            <a:ext cx="9008407" cy="506722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3C242B-7823-47A5-B427-828BA2CF8C24}"/>
              </a:ext>
            </a:extLst>
          </p:cNvPr>
          <p:cNvCxnSpPr/>
          <p:nvPr/>
        </p:nvCxnSpPr>
        <p:spPr>
          <a:xfrm flipH="1">
            <a:off x="8042988" y="4394718"/>
            <a:ext cx="485192" cy="58782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6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215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Writing Workshop for  SOMI Students</dc:title>
  <dc:creator>Metzger, Tina</dc:creator>
  <cp:lastModifiedBy>Metzger, Tina</cp:lastModifiedBy>
  <cp:revision>48</cp:revision>
  <dcterms:created xsi:type="dcterms:W3CDTF">2021-09-08T14:45:35Z</dcterms:created>
  <dcterms:modified xsi:type="dcterms:W3CDTF">2022-08-31T16:38:19Z</dcterms:modified>
</cp:coreProperties>
</file>